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6"/>
  </p:notesMasterIdLst>
  <p:sldIdLst>
    <p:sldId id="256" r:id="rId2"/>
    <p:sldId id="352" r:id="rId3"/>
    <p:sldId id="378" r:id="rId4"/>
    <p:sldId id="379" r:id="rId5"/>
    <p:sldId id="380" r:id="rId6"/>
    <p:sldId id="381" r:id="rId7"/>
    <p:sldId id="353" r:id="rId8"/>
    <p:sldId id="354" r:id="rId9"/>
    <p:sldId id="314" r:id="rId10"/>
    <p:sldId id="362" r:id="rId11"/>
    <p:sldId id="315" r:id="rId12"/>
    <p:sldId id="305" r:id="rId13"/>
    <p:sldId id="306" r:id="rId14"/>
    <p:sldId id="316" r:id="rId15"/>
    <p:sldId id="285" r:id="rId16"/>
    <p:sldId id="311" r:id="rId17"/>
    <p:sldId id="394" r:id="rId18"/>
    <p:sldId id="395" r:id="rId19"/>
    <p:sldId id="317" r:id="rId20"/>
    <p:sldId id="284" r:id="rId21"/>
    <p:sldId id="301" r:id="rId22"/>
    <p:sldId id="302" r:id="rId23"/>
    <p:sldId id="303" r:id="rId24"/>
    <p:sldId id="304" r:id="rId25"/>
    <p:sldId id="307" r:id="rId26"/>
    <p:sldId id="308" r:id="rId27"/>
    <p:sldId id="309" r:id="rId28"/>
    <p:sldId id="310" r:id="rId29"/>
    <p:sldId id="278" r:id="rId30"/>
    <p:sldId id="279" r:id="rId31"/>
    <p:sldId id="280" r:id="rId32"/>
    <p:sldId id="281" r:id="rId33"/>
    <p:sldId id="282" r:id="rId34"/>
    <p:sldId id="312" r:id="rId35"/>
    <p:sldId id="313" r:id="rId36"/>
    <p:sldId id="328" r:id="rId37"/>
    <p:sldId id="329" r:id="rId38"/>
    <p:sldId id="286" r:id="rId39"/>
    <p:sldId id="287" r:id="rId40"/>
    <p:sldId id="288" r:id="rId41"/>
    <p:sldId id="289" r:id="rId42"/>
    <p:sldId id="290" r:id="rId43"/>
    <p:sldId id="291" r:id="rId44"/>
    <p:sldId id="292" r:id="rId45"/>
    <p:sldId id="293" r:id="rId46"/>
    <p:sldId id="294" r:id="rId47"/>
    <p:sldId id="296" r:id="rId48"/>
    <p:sldId id="297" r:id="rId49"/>
    <p:sldId id="298" r:id="rId50"/>
    <p:sldId id="321" r:id="rId51"/>
    <p:sldId id="299" r:id="rId52"/>
    <p:sldId id="371" r:id="rId53"/>
    <p:sldId id="372" r:id="rId54"/>
    <p:sldId id="373" r:id="rId55"/>
    <p:sldId id="363" r:id="rId56"/>
    <p:sldId id="364" r:id="rId57"/>
    <p:sldId id="322" r:id="rId58"/>
    <p:sldId id="323" r:id="rId59"/>
    <p:sldId id="257" r:id="rId60"/>
    <p:sldId id="355" r:id="rId61"/>
    <p:sldId id="356" r:id="rId62"/>
    <p:sldId id="260" r:id="rId63"/>
    <p:sldId id="370" r:id="rId64"/>
    <p:sldId id="320" r:id="rId65"/>
    <p:sldId id="368" r:id="rId66"/>
    <p:sldId id="367" r:id="rId67"/>
    <p:sldId id="366" r:id="rId68"/>
    <p:sldId id="365" r:id="rId69"/>
    <p:sldId id="369" r:id="rId70"/>
    <p:sldId id="295" r:id="rId71"/>
    <p:sldId id="275" r:id="rId72"/>
    <p:sldId id="283" r:id="rId73"/>
    <p:sldId id="271" r:id="rId74"/>
    <p:sldId id="272" r:id="rId75"/>
    <p:sldId id="276" r:id="rId76"/>
    <p:sldId id="277" r:id="rId77"/>
    <p:sldId id="324" r:id="rId78"/>
    <p:sldId id="273" r:id="rId79"/>
    <p:sldId id="325" r:id="rId80"/>
    <p:sldId id="326" r:id="rId81"/>
    <p:sldId id="274" r:id="rId82"/>
    <p:sldId id="330" r:id="rId83"/>
    <p:sldId id="331" r:id="rId84"/>
    <p:sldId id="398" r:id="rId85"/>
    <p:sldId id="338" r:id="rId86"/>
    <p:sldId id="332" r:id="rId87"/>
    <p:sldId id="318" r:id="rId88"/>
    <p:sldId id="383" r:id="rId89"/>
    <p:sldId id="393" r:id="rId90"/>
    <p:sldId id="336" r:id="rId91"/>
    <p:sldId id="396" r:id="rId92"/>
    <p:sldId id="397" r:id="rId93"/>
    <p:sldId id="399" r:id="rId94"/>
    <p:sldId id="400" r:id="rId95"/>
    <p:sldId id="401" r:id="rId96"/>
    <p:sldId id="402" r:id="rId97"/>
    <p:sldId id="403" r:id="rId98"/>
    <p:sldId id="409" r:id="rId99"/>
    <p:sldId id="404" r:id="rId100"/>
    <p:sldId id="405" r:id="rId101"/>
    <p:sldId id="406" r:id="rId102"/>
    <p:sldId id="407" r:id="rId103"/>
    <p:sldId id="408" r:id="rId104"/>
    <p:sldId id="337" r:id="rId105"/>
    <p:sldId id="333" r:id="rId106"/>
    <p:sldId id="334" r:id="rId107"/>
    <p:sldId id="335" r:id="rId108"/>
    <p:sldId id="382" r:id="rId109"/>
    <p:sldId id="258" r:id="rId110"/>
    <p:sldId id="319" r:id="rId111"/>
    <p:sldId id="259" r:id="rId112"/>
    <p:sldId id="339" r:id="rId113"/>
    <p:sldId id="384" r:id="rId114"/>
    <p:sldId id="385" r:id="rId115"/>
    <p:sldId id="386" r:id="rId116"/>
    <p:sldId id="387" r:id="rId117"/>
    <p:sldId id="388" r:id="rId118"/>
    <p:sldId id="390" r:id="rId119"/>
    <p:sldId id="389" r:id="rId120"/>
    <p:sldId id="359" r:id="rId121"/>
    <p:sldId id="360" r:id="rId122"/>
    <p:sldId id="361" r:id="rId123"/>
    <p:sldId id="391" r:id="rId124"/>
    <p:sldId id="392" r:id="rId125"/>
    <p:sldId id="264" r:id="rId126"/>
    <p:sldId id="261" r:id="rId127"/>
    <p:sldId id="262" r:id="rId128"/>
    <p:sldId id="263" r:id="rId129"/>
    <p:sldId id="265" r:id="rId130"/>
    <p:sldId id="266" r:id="rId131"/>
    <p:sldId id="300" r:id="rId132"/>
    <p:sldId id="267" r:id="rId133"/>
    <p:sldId id="268" r:id="rId134"/>
    <p:sldId id="348" r:id="rId135"/>
    <p:sldId id="340" r:id="rId136"/>
    <p:sldId id="344" r:id="rId137"/>
    <p:sldId id="346" r:id="rId138"/>
    <p:sldId id="345" r:id="rId139"/>
    <p:sldId id="347" r:id="rId140"/>
    <p:sldId id="341" r:id="rId141"/>
    <p:sldId id="349" r:id="rId142"/>
    <p:sldId id="350" r:id="rId143"/>
    <p:sldId id="351" r:id="rId144"/>
    <p:sldId id="343" r:id="rId145"/>
    <p:sldId id="342" r:id="rId146"/>
    <p:sldId id="269" r:id="rId147"/>
    <p:sldId id="270" r:id="rId148"/>
    <p:sldId id="327" r:id="rId149"/>
    <p:sldId id="357" r:id="rId150"/>
    <p:sldId id="358" r:id="rId151"/>
    <p:sldId id="374" r:id="rId152"/>
    <p:sldId id="376" r:id="rId153"/>
    <p:sldId id="377" r:id="rId154"/>
    <p:sldId id="375" r:id="rId1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E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84158" autoAdjust="0"/>
  </p:normalViewPr>
  <p:slideViewPr>
    <p:cSldViewPr snapToGrid="0" snapToObjects="1">
      <p:cViewPr>
        <p:scale>
          <a:sx n="100" d="100"/>
          <a:sy n="100" d="100"/>
        </p:scale>
        <p:origin x="-2672"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notesMaster" Target="notesMasters/notesMaster1.xml"/><Relationship Id="rId157" Type="http://schemas.openxmlformats.org/officeDocument/2006/relationships/printerSettings" Target="printerSettings/printerSettings1.bin"/><Relationship Id="rId158" Type="http://schemas.openxmlformats.org/officeDocument/2006/relationships/presProps" Target="presProps.xml"/><Relationship Id="rId15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theme" Target="theme/theme1.xml"/><Relationship Id="rId16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07A008-2477-8840-953F-2B95E75E8C82}" type="datetimeFigureOut">
              <a:rPr lang="en-US" smtClean="0"/>
              <a:t>4/12/14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AC9E93-5B8C-794F-8453-A467500DF626}" type="slidenum">
              <a:rPr lang="en-US" smtClean="0"/>
              <a:t>‹#›</a:t>
            </a:fld>
            <a:endParaRPr lang="en-US"/>
          </a:p>
        </p:txBody>
      </p:sp>
    </p:spTree>
    <p:extLst>
      <p:ext uri="{BB962C8B-B14F-4D97-AF65-F5344CB8AC3E}">
        <p14:creationId xmlns:p14="http://schemas.microsoft.com/office/powerpoint/2010/main" val="14021351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mailto:kogiso@gaia.h.kyoto-u.ac.jp" TargetMode="External"/><Relationship Id="rId4" Type="http://schemas.openxmlformats.org/officeDocument/2006/relationships/hyperlink" Target="http://www.sciencedirect.com/science/journal/1342937X" TargetMode="External"/><Relationship Id="rId5" Type="http://schemas.openxmlformats.org/officeDocument/2006/relationships/hyperlink" Target="http://www.sciencedirect.com/science/journal/1342937X/16/3" TargetMode="External"/><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 Id="rId3" Type="http://schemas.openxmlformats.org/officeDocument/2006/relationships/hyperlink" Target="http://www.ouramazingplanet.com/638-earth-core-has-another-layer.html"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 Id="rId3" Type="http://schemas.openxmlformats.org/officeDocument/2006/relationships/hyperlink" Target="http://www.nature.com.clsproxy.library.caltech.edu/nature/journal/v433/n7025/full/nature03247.htm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 Id="rId3" Type="http://schemas.openxmlformats.org/officeDocument/2006/relationships/hyperlink" Target="http://www.geo.uu.nl/~jeannot/My_web_pages/Publications/Entries/2012/2/19_Journal_papers_files/epsl04-tiso.pdf" TargetMode="Externa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The high lid velocity required by event 151 is characteristic of older oceanic lithosphere (&gt;4 Ma) [e.g., Nishimura and Forsyth ,</a:t>
            </a:r>
          </a:p>
          <a:p>
            <a:r>
              <a:rPr lang="en-US" sz="1200" b="0" i="0" u="none" strike="noStrike" kern="1200" baseline="0" dirty="0" smtClean="0">
                <a:solidFill>
                  <a:schemeClr val="tx1"/>
                </a:solidFill>
                <a:latin typeface="+mn-lt"/>
                <a:ea typeface="+mn-ea"/>
                <a:cs typeface="+mn-cs"/>
              </a:rPr>
              <a:t>1989], which appears anomalous based on the path average</a:t>
            </a:r>
          </a:p>
          <a:p>
            <a:r>
              <a:rPr lang="en-US" sz="1200" b="0" i="0" u="none" strike="noStrike" kern="1200" baseline="0" dirty="0" smtClean="0">
                <a:solidFill>
                  <a:schemeClr val="tx1"/>
                </a:solidFill>
                <a:latin typeface="+mn-lt"/>
                <a:ea typeface="+mn-ea"/>
                <a:cs typeface="+mn-cs"/>
              </a:rPr>
              <a:t>age of 1.5 Ma we calculated from a global age model Figure 6. </a:t>
            </a:r>
            <a:r>
              <a:rPr lang="en-US" sz="1200" b="1" i="0" u="none" strike="noStrike" kern="1200" baseline="0" dirty="0" smtClean="0">
                <a:solidFill>
                  <a:schemeClr val="tx1"/>
                </a:solidFill>
                <a:latin typeface="+mn-lt"/>
                <a:ea typeface="+mn-ea"/>
                <a:cs typeface="+mn-cs"/>
              </a:rPr>
              <a:t>(a) Shear velocity with depth for the northern</a:t>
            </a:r>
          </a:p>
          <a:p>
            <a:r>
              <a:rPr lang="en-US" sz="1200" b="1" i="0" u="none" strike="noStrike" kern="1200" baseline="0" dirty="0" smtClean="0">
                <a:solidFill>
                  <a:schemeClr val="tx1"/>
                </a:solidFill>
                <a:latin typeface="+mn-lt"/>
                <a:ea typeface="+mn-ea"/>
                <a:cs typeface="+mn-cs"/>
              </a:rPr>
              <a:t>EPR. ‘‘N&amp;F (0–4Ma)’’ represents the vertical shear wave</a:t>
            </a:r>
          </a:p>
          <a:p>
            <a:r>
              <a:rPr lang="en-US" sz="1200" b="1" i="0" u="none" strike="noStrike" kern="1200" baseline="0" dirty="0" smtClean="0">
                <a:solidFill>
                  <a:schemeClr val="tx1"/>
                </a:solidFill>
                <a:latin typeface="+mn-lt"/>
                <a:ea typeface="+mn-ea"/>
                <a:cs typeface="+mn-cs"/>
              </a:rPr>
              <a:t>speed of </a:t>
            </a:r>
            <a:r>
              <a:rPr lang="en-US" sz="1200" b="0" i="0" u="none" strike="noStrike" kern="1200" baseline="0" dirty="0" smtClean="0">
                <a:solidFill>
                  <a:schemeClr val="tx1"/>
                </a:solidFill>
                <a:latin typeface="+mn-lt"/>
                <a:ea typeface="+mn-ea"/>
                <a:cs typeface="+mn-cs"/>
              </a:rPr>
              <a:t>Nishimura and Forsyth </a:t>
            </a:r>
            <a:r>
              <a:rPr lang="en-US" sz="1200" b="1" i="0" u="none" strike="noStrike" kern="1200" baseline="0" dirty="0" smtClean="0">
                <a:solidFill>
                  <a:schemeClr val="tx1"/>
                </a:solidFill>
                <a:latin typeface="+mn-lt"/>
                <a:ea typeface="+mn-ea"/>
                <a:cs typeface="+mn-cs"/>
              </a:rPr>
              <a:t>[1989], determined for a</a:t>
            </a:r>
          </a:p>
          <a:p>
            <a:r>
              <a:rPr lang="en-US" sz="1200" b="1" i="0" u="none" strike="noStrike" kern="1200" baseline="0" dirty="0" smtClean="0">
                <a:solidFill>
                  <a:schemeClr val="tx1"/>
                </a:solidFill>
                <a:latin typeface="+mn-lt"/>
                <a:ea typeface="+mn-ea"/>
                <a:cs typeface="+mn-cs"/>
              </a:rPr>
              <a:t>0–4 </a:t>
            </a:r>
            <a:r>
              <a:rPr lang="en-US" sz="1200" b="1" i="0" u="none" strike="noStrike" kern="1200" baseline="0" dirty="0" err="1" smtClean="0">
                <a:solidFill>
                  <a:schemeClr val="tx1"/>
                </a:solidFill>
                <a:latin typeface="+mn-lt"/>
                <a:ea typeface="+mn-ea"/>
                <a:cs typeface="+mn-cs"/>
              </a:rPr>
              <a:t>Myr</a:t>
            </a:r>
            <a:r>
              <a:rPr lang="en-US" sz="1200" b="1" i="0" u="none" strike="noStrike" kern="1200" baseline="0" dirty="0" smtClean="0">
                <a:solidFill>
                  <a:schemeClr val="tx1"/>
                </a:solidFill>
                <a:latin typeface="+mn-lt"/>
                <a:ea typeface="+mn-ea"/>
                <a:cs typeface="+mn-cs"/>
              </a:rPr>
              <a:t> oceanic mantle using surface wave dispersion</a:t>
            </a:r>
          </a:p>
          <a:p>
            <a:r>
              <a:rPr lang="en-US" sz="1200" b="1" i="0" u="none" strike="noStrike" kern="1200" baseline="0" dirty="0" smtClean="0">
                <a:solidFill>
                  <a:schemeClr val="tx1"/>
                </a:solidFill>
                <a:latin typeface="+mn-lt"/>
                <a:ea typeface="+mn-ea"/>
                <a:cs typeface="+mn-cs"/>
              </a:rPr>
              <a:t>measurements. ‘‘X&amp;W’’ represents the Lau Basin shear</a:t>
            </a:r>
          </a:p>
          <a:p>
            <a:r>
              <a:rPr lang="en-US" sz="1200" b="1" i="0" u="none" strike="noStrike" kern="1200" baseline="0" dirty="0" smtClean="0">
                <a:solidFill>
                  <a:schemeClr val="tx1"/>
                </a:solidFill>
                <a:latin typeface="+mn-lt"/>
                <a:ea typeface="+mn-ea"/>
                <a:cs typeface="+mn-cs"/>
              </a:rPr>
              <a:t>velocity model of </a:t>
            </a:r>
            <a:r>
              <a:rPr lang="en-US" sz="1200" b="0" i="0" u="none" strike="noStrike" kern="1200" baseline="0" dirty="0" err="1" smtClean="0">
                <a:solidFill>
                  <a:schemeClr val="tx1"/>
                </a:solidFill>
                <a:latin typeface="+mn-lt"/>
                <a:ea typeface="+mn-ea"/>
                <a:cs typeface="+mn-cs"/>
              </a:rPr>
              <a:t>Xu</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Wiens</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[1997] using a 1-D</a:t>
            </a:r>
          </a:p>
          <a:p>
            <a:r>
              <a:rPr lang="en-US" sz="1200" b="1" i="0" u="none" strike="noStrike" kern="1200" baseline="0" dirty="0" smtClean="0">
                <a:solidFill>
                  <a:schemeClr val="tx1"/>
                </a:solidFill>
                <a:latin typeface="+mn-lt"/>
                <a:ea typeface="+mn-ea"/>
                <a:cs typeface="+mn-cs"/>
              </a:rPr>
              <a:t>waveform inversion approach.</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2</a:t>
            </a:fld>
            <a:endParaRPr lang="en-US"/>
          </a:p>
        </p:txBody>
      </p:sp>
    </p:spTree>
    <p:extLst>
      <p:ext uri="{BB962C8B-B14F-4D97-AF65-F5344CB8AC3E}">
        <p14:creationId xmlns:p14="http://schemas.microsoft.com/office/powerpoint/2010/main" val="65003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12</a:t>
            </a:fld>
            <a:endParaRPr lang="en-US"/>
          </a:p>
        </p:txBody>
      </p:sp>
    </p:spTree>
    <p:extLst>
      <p:ext uri="{BB962C8B-B14F-4D97-AF65-F5344CB8AC3E}">
        <p14:creationId xmlns:p14="http://schemas.microsoft.com/office/powerpoint/2010/main" val="42347889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Rather, it is likely that</a:t>
            </a:r>
          </a:p>
          <a:p>
            <a:r>
              <a:rPr lang="en-US" sz="1200" b="0" i="0" u="none" strike="noStrike" kern="1200" baseline="0" dirty="0" smtClean="0">
                <a:solidFill>
                  <a:schemeClr val="tx1"/>
                </a:solidFill>
                <a:latin typeface="+mn-lt"/>
                <a:ea typeface="+mn-ea"/>
                <a:cs typeface="+mn-cs"/>
              </a:rPr>
              <a:t>variations in the evolution of the upper mantle itself</a:t>
            </a:r>
          </a:p>
          <a:p>
            <a:r>
              <a:rPr lang="en-US" sz="1200" b="0" i="0" u="none" strike="noStrike" kern="1200" baseline="0" dirty="0" smtClean="0">
                <a:solidFill>
                  <a:schemeClr val="tx1"/>
                </a:solidFill>
                <a:latin typeface="+mn-lt"/>
                <a:ea typeface="+mn-ea"/>
                <a:cs typeface="+mn-cs"/>
              </a:rPr>
              <a:t>through geological time lead to an ‘‘</a:t>
            </a:r>
            <a:r>
              <a:rPr lang="en-US" sz="1200" b="0" i="0" u="none" strike="noStrike" kern="1200" baseline="0" dirty="0" err="1" smtClean="0">
                <a:solidFill>
                  <a:schemeClr val="tx1"/>
                </a:solidFill>
                <a:latin typeface="+mn-lt"/>
                <a:ea typeface="+mn-ea"/>
                <a:cs typeface="+mn-cs"/>
              </a:rPr>
              <a:t>isotopically</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depleted’’ mantle reservoir that causes the observed</a:t>
            </a:r>
          </a:p>
          <a:p>
            <a:r>
              <a:rPr lang="en-US" sz="1200" b="0" i="0" u="none" strike="noStrike" kern="1200" baseline="0" dirty="0" smtClean="0">
                <a:solidFill>
                  <a:schemeClr val="tx1"/>
                </a:solidFill>
                <a:latin typeface="+mn-lt"/>
                <a:ea typeface="+mn-ea"/>
                <a:cs typeface="+mn-cs"/>
              </a:rPr>
              <a:t>isotope gradients by mixing of mantle reservoirs. This</a:t>
            </a:r>
          </a:p>
          <a:p>
            <a:r>
              <a:rPr lang="en-US" sz="1200" b="0" i="0" u="none" strike="noStrike" kern="1200" baseline="0" dirty="0" smtClean="0">
                <a:solidFill>
                  <a:schemeClr val="tx1"/>
                </a:solidFill>
                <a:latin typeface="+mn-lt"/>
                <a:ea typeface="+mn-ea"/>
                <a:cs typeface="+mn-cs"/>
              </a:rPr>
              <a:t>suggests the upper mantle is not a uniformly depleted</a:t>
            </a:r>
          </a:p>
          <a:p>
            <a:r>
              <a:rPr lang="en-US" sz="1200" b="0" i="0" u="none" strike="noStrike" kern="1200" baseline="0" dirty="0" smtClean="0">
                <a:solidFill>
                  <a:schemeClr val="tx1"/>
                </a:solidFill>
                <a:latin typeface="+mn-lt"/>
                <a:ea typeface="+mn-ea"/>
                <a:cs typeface="+mn-cs"/>
              </a:rPr>
              <a:t>end member mixing with recycled material, but a</a:t>
            </a:r>
          </a:p>
          <a:p>
            <a:r>
              <a:rPr lang="en-US" sz="1200" b="0" i="0" u="none" strike="noStrike" kern="1200" baseline="0" dirty="0" smtClean="0">
                <a:solidFill>
                  <a:schemeClr val="tx1"/>
                </a:solidFill>
                <a:latin typeface="+mn-lt"/>
                <a:ea typeface="+mn-ea"/>
                <a:cs typeface="+mn-cs"/>
              </a:rPr>
              <a:t>reservoir which has developed non-uniformly despite</a:t>
            </a:r>
          </a:p>
          <a:p>
            <a:r>
              <a:rPr lang="en-US" sz="1200" b="0" i="0" u="none" strike="noStrike" kern="1200" baseline="0" smtClean="0">
                <a:solidFill>
                  <a:schemeClr val="tx1"/>
                </a:solidFill>
                <a:latin typeface="+mn-lt"/>
                <a:ea typeface="+mn-ea"/>
                <a:cs typeface="+mn-cs"/>
              </a:rPr>
              <a:t>asthenosphere convection.</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143</a:t>
            </a:fld>
            <a:endParaRPr lang="en-US"/>
          </a:p>
        </p:txBody>
      </p:sp>
    </p:spTree>
    <p:extLst>
      <p:ext uri="{BB962C8B-B14F-4D97-AF65-F5344CB8AC3E}">
        <p14:creationId xmlns:p14="http://schemas.microsoft.com/office/powerpoint/2010/main" val="21461414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depth of LABs at the time of volcanism were estimated based on the plate model of Stein and Stein (1992), with a plate thickness of 106 km and mantle</a:t>
            </a:r>
          </a:p>
          <a:p>
            <a:r>
              <a:rPr lang="en-US" sz="1200" b="0" i="0" u="none" strike="noStrike" kern="1200" baseline="0" dirty="0" smtClean="0">
                <a:solidFill>
                  <a:schemeClr val="tx1"/>
                </a:solidFill>
                <a:latin typeface="+mn-lt"/>
                <a:ea typeface="+mn-ea"/>
                <a:cs typeface="+mn-cs"/>
              </a:rPr>
              <a:t> potential temperature of 1315 °C (McKenzie et al., 2005)….the max inferred depths if extraction are typically 30 km deeper than the 1315 C </a:t>
            </a:r>
            <a:r>
              <a:rPr lang="en-US" sz="1200" b="0" i="0" u="none" strike="noStrike" kern="1200" baseline="0" dirty="0" err="1" smtClean="0">
                <a:solidFill>
                  <a:schemeClr val="tx1"/>
                </a:solidFill>
                <a:latin typeface="+mn-lt"/>
                <a:ea typeface="+mn-ea"/>
                <a:cs typeface="+mn-cs"/>
              </a:rPr>
              <a:t>isotherm.,,,and</a:t>
            </a:r>
            <a:r>
              <a:rPr lang="en-US" sz="1200" b="0" i="0" u="none" strike="noStrike" kern="1200" baseline="0" dirty="0" smtClean="0">
                <a:solidFill>
                  <a:schemeClr val="tx1"/>
                </a:solidFill>
                <a:latin typeface="+mn-lt"/>
                <a:ea typeface="+mn-ea"/>
                <a:cs typeface="+mn-cs"/>
              </a:rPr>
              <a:t> systematically deeper with age.</a:t>
            </a:r>
            <a:endParaRPr lang="en-US" dirty="0"/>
          </a:p>
        </p:txBody>
      </p:sp>
      <p:sp>
        <p:nvSpPr>
          <p:cNvPr id="4" name="Slide Number Placeholder 3"/>
          <p:cNvSpPr>
            <a:spLocks noGrp="1"/>
          </p:cNvSpPr>
          <p:nvPr>
            <p:ph type="sldNum" sz="quarter" idx="10"/>
          </p:nvPr>
        </p:nvSpPr>
        <p:spPr/>
        <p:txBody>
          <a:bodyPr/>
          <a:lstStyle/>
          <a:p>
            <a:fld id="{EC21E9AB-C524-D547-B835-7B21ADC428B9}" type="slidenum">
              <a:rPr lang="en-US" smtClean="0"/>
              <a:t>144</a:t>
            </a:fld>
            <a:endParaRPr lang="en-US"/>
          </a:p>
        </p:txBody>
      </p:sp>
    </p:spTree>
    <p:extLst>
      <p:ext uri="{BB962C8B-B14F-4D97-AF65-F5344CB8AC3E}">
        <p14:creationId xmlns:p14="http://schemas.microsoft.com/office/powerpoint/2010/main" val="33885540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a:t>
            </a:r>
            <a:r>
              <a:rPr lang="en-US" dirty="0" err="1" smtClean="0"/>
              <a:t>petrological</a:t>
            </a:r>
            <a:r>
              <a:rPr lang="en-US" dirty="0" smtClean="0"/>
              <a:t> estimates of mantle P and T show a large scatter and there is question about some of the assumptions,</a:t>
            </a:r>
            <a:r>
              <a:rPr lang="en-US" baseline="0" dirty="0" smtClean="0"/>
              <a:t> even the most extreme estimates of melt extraction depths</a:t>
            </a:r>
          </a:p>
          <a:p>
            <a:r>
              <a:rPr lang="en-US" baseline="0" dirty="0" smtClean="0"/>
              <a:t>fall well within the parameters of </a:t>
            </a:r>
            <a:r>
              <a:rPr lang="en-US" baseline="0" dirty="0" err="1" smtClean="0"/>
              <a:t>seismologically</a:t>
            </a:r>
            <a:r>
              <a:rPr lang="en-US" baseline="0" dirty="0" smtClean="0"/>
              <a:t> constrained boundary layers. Except for some rare inclusions in diamonds there is no evidence of any other kind that any rock or mineral</a:t>
            </a:r>
          </a:p>
          <a:p>
            <a:r>
              <a:rPr lang="en-US" baseline="0" dirty="0" smtClean="0"/>
              <a:t>originated or evolved any deeper than 200 km</a:t>
            </a:r>
            <a:endParaRPr lang="en-US" dirty="0"/>
          </a:p>
        </p:txBody>
      </p:sp>
      <p:sp>
        <p:nvSpPr>
          <p:cNvPr id="4" name="Slide Number Placeholder 3"/>
          <p:cNvSpPr>
            <a:spLocks noGrp="1"/>
          </p:cNvSpPr>
          <p:nvPr>
            <p:ph type="sldNum" sz="quarter" idx="10"/>
          </p:nvPr>
        </p:nvSpPr>
        <p:spPr/>
        <p:txBody>
          <a:bodyPr/>
          <a:lstStyle/>
          <a:p>
            <a:fld id="{EC21E9AB-C524-D547-B835-7B21ADC428B9}" type="slidenum">
              <a:rPr lang="en-US" smtClean="0"/>
              <a:t>145</a:t>
            </a:fld>
            <a:endParaRPr lang="en-US"/>
          </a:p>
        </p:txBody>
      </p:sp>
    </p:spTree>
    <p:extLst>
      <p:ext uri="{BB962C8B-B14F-4D97-AF65-F5344CB8AC3E}">
        <p14:creationId xmlns:p14="http://schemas.microsoft.com/office/powerpoint/2010/main" val="18785521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Trampert</a:t>
            </a:r>
            <a:r>
              <a:rPr lang="en-US" dirty="0" smtClean="0"/>
              <a:t>…</a:t>
            </a:r>
            <a:r>
              <a:rPr lang="en-US" sz="1200" b="0" i="0" u="none" strike="noStrike" kern="1200" baseline="0" dirty="0" smtClean="0">
                <a:solidFill>
                  <a:schemeClr val="tx1"/>
                </a:solidFill>
                <a:latin typeface="+mn-lt"/>
                <a:ea typeface="+mn-ea"/>
                <a:cs typeface="+mn-cs"/>
              </a:rPr>
              <a:t>6.7 Discussion and conclusion. Our results suggest an age-related anisotropic signal beneath oceanic areas going as deep as the transition zone. Indeed, we observe shear wave anisotropy with horizontally polarized shear waves faster than vertically polarized shear waves down to 670 km beneath oceans. The anisotropy in the transition zone is stronger and more likely beneath young</a:t>
            </a:r>
          </a:p>
          <a:p>
            <a:r>
              <a:rPr lang="en-US" sz="1200" b="0" i="0" u="none" strike="noStrike" kern="1200" baseline="0" dirty="0" smtClean="0">
                <a:solidFill>
                  <a:schemeClr val="tx1"/>
                </a:solidFill>
                <a:latin typeface="+mn-lt"/>
                <a:ea typeface="+mn-ea"/>
                <a:cs typeface="+mn-cs"/>
              </a:rPr>
              <a:t>oceans than beneath older ones. It is also characterized by a minimum between 220 and 400 km depth for oceans younger than 50 Ma, and P-wave anisotropy and </a:t>
            </a:r>
            <a:r>
              <a:rPr lang="en-US" sz="1200" b="0" i="0" u="none" strike="noStrike" kern="1200" baseline="0" dirty="0" err="1" smtClean="0">
                <a:solidFill>
                  <a:schemeClr val="tx1"/>
                </a:solidFill>
                <a:latin typeface="+mn-lt"/>
                <a:ea typeface="+mn-ea"/>
                <a:cs typeface="+mn-cs"/>
              </a:rPr>
              <a:t>η</a:t>
            </a:r>
            <a:r>
              <a:rPr lang="en-US" sz="1200" b="0" i="0" u="none" strike="noStrike" kern="1200" baseline="0" dirty="0" smtClean="0">
                <a:solidFill>
                  <a:schemeClr val="tx1"/>
                </a:solidFill>
                <a:latin typeface="+mn-lt"/>
                <a:ea typeface="+mn-ea"/>
                <a:cs typeface="+mn-cs"/>
              </a:rPr>
              <a:t> display an age-dependent signal. A depth pattern similar to the one observed for </a:t>
            </a:r>
            <a:r>
              <a:rPr lang="en-US" sz="1200" b="0" i="0" u="none" strike="noStrike" kern="1200" baseline="0" dirty="0" err="1" smtClean="0">
                <a:solidFill>
                  <a:schemeClr val="tx1"/>
                </a:solidFill>
                <a:latin typeface="+mn-lt"/>
                <a:ea typeface="+mn-ea"/>
                <a:cs typeface="+mn-cs"/>
              </a:rPr>
              <a:t>ξ</a:t>
            </a:r>
            <a:r>
              <a:rPr lang="en-US" sz="1200" b="0" i="0" u="none" strike="noStrike" kern="1200" baseline="0" dirty="0" smtClean="0">
                <a:solidFill>
                  <a:schemeClr val="tx1"/>
                </a:solidFill>
                <a:latin typeface="+mn-lt"/>
                <a:ea typeface="+mn-ea"/>
                <a:cs typeface="+mn-cs"/>
              </a:rPr>
              <a:t> beneath </a:t>
            </a:r>
            <a:r>
              <a:rPr lang="en-US" sz="1200" b="0" i="0" u="none" strike="noStrike" kern="1200" baseline="0" dirty="0" err="1" smtClean="0">
                <a:solidFill>
                  <a:schemeClr val="tx1"/>
                </a:solidFill>
                <a:latin typeface="+mn-lt"/>
                <a:ea typeface="+mn-ea"/>
                <a:cs typeface="+mn-cs"/>
              </a:rPr>
              <a:t>youngoceans</a:t>
            </a:r>
            <a:r>
              <a:rPr lang="en-US" sz="1200" b="0" i="0" u="none" strike="noStrike" kern="1200" baseline="0" dirty="0" smtClean="0">
                <a:solidFill>
                  <a:schemeClr val="tx1"/>
                </a:solidFill>
                <a:latin typeface="+mn-lt"/>
                <a:ea typeface="+mn-ea"/>
                <a:cs typeface="+mn-cs"/>
              </a:rPr>
              <a:t> was found for azimuthal anisotropy by </a:t>
            </a:r>
            <a:r>
              <a:rPr lang="en-US" sz="1200" b="0" i="0" u="none" strike="noStrike" kern="1200" baseline="0" dirty="0" err="1" smtClean="0">
                <a:solidFill>
                  <a:schemeClr val="tx1"/>
                </a:solidFill>
                <a:latin typeface="+mn-lt"/>
                <a:ea typeface="+mn-ea"/>
                <a:cs typeface="+mn-cs"/>
              </a:rPr>
              <a:t>Trampert</a:t>
            </a:r>
            <a:r>
              <a:rPr lang="en-US" sz="1200" b="0" i="0" u="none" strike="noStrike" kern="1200" baseline="0" dirty="0" smtClean="0">
                <a:solidFill>
                  <a:schemeClr val="tx1"/>
                </a:solidFill>
                <a:latin typeface="+mn-lt"/>
                <a:ea typeface="+mn-ea"/>
                <a:cs typeface="+mn-cs"/>
              </a:rPr>
              <a:t> and van </a:t>
            </a:r>
            <a:r>
              <a:rPr lang="en-US" sz="1200" b="0" i="0" u="none" strike="noStrike" kern="1200" baseline="0" dirty="0" err="1" smtClean="0">
                <a:solidFill>
                  <a:schemeClr val="tx1"/>
                </a:solidFill>
                <a:latin typeface="+mn-lt"/>
                <a:ea typeface="+mn-ea"/>
                <a:cs typeface="+mn-cs"/>
              </a:rPr>
              <a:t>Heijst</a:t>
            </a:r>
            <a:r>
              <a:rPr lang="en-US" sz="1200" b="0" i="0" u="none" strike="noStrike" kern="1200" baseline="0" dirty="0" smtClean="0">
                <a:solidFill>
                  <a:schemeClr val="tx1"/>
                </a:solidFill>
                <a:latin typeface="+mn-lt"/>
                <a:ea typeface="+mn-ea"/>
                <a:cs typeface="+mn-cs"/>
              </a:rPr>
              <a:t> (2002). Both </a:t>
            </a:r>
            <a:r>
              <a:rPr lang="en-US" sz="1200" b="0" i="0" u="none" strike="noStrike" kern="1200" baseline="0" dirty="0" err="1" smtClean="0">
                <a:solidFill>
                  <a:schemeClr val="tx1"/>
                </a:solidFill>
                <a:latin typeface="+mn-lt"/>
                <a:ea typeface="+mn-ea"/>
                <a:cs typeface="+mn-cs"/>
              </a:rPr>
              <a:t>η</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φ</a:t>
            </a:r>
            <a:r>
              <a:rPr lang="en-US" sz="1200" b="0" i="0" u="none" strike="noStrike" kern="1200" baseline="0" dirty="0" smtClean="0">
                <a:solidFill>
                  <a:schemeClr val="tx1"/>
                </a:solidFill>
                <a:latin typeface="+mn-lt"/>
                <a:ea typeface="+mn-ea"/>
                <a:cs typeface="+mn-cs"/>
              </a:rPr>
              <a:t> are positive in the uppermost mantle and in the depth range 220-400 km beneath young oceans with amplitudes decreasing with depth, whereas a clear change of sign </a:t>
            </a:r>
            <a:r>
              <a:rPr lang="en-US" sz="1200" b="0" i="0" u="none" strike="noStrike" kern="1200" baseline="0" dirty="0" err="1" smtClean="0">
                <a:solidFill>
                  <a:schemeClr val="tx1"/>
                </a:solidFill>
                <a:latin typeface="+mn-lt"/>
                <a:ea typeface="+mn-ea"/>
                <a:cs typeface="+mn-cs"/>
              </a:rPr>
              <a:t>isobserved</a:t>
            </a:r>
            <a:r>
              <a:rPr lang="en-US" sz="1200" b="0" i="0" u="none" strike="noStrike" kern="1200" baseline="0" dirty="0" smtClean="0">
                <a:solidFill>
                  <a:schemeClr val="tx1"/>
                </a:solidFill>
                <a:latin typeface="+mn-lt"/>
                <a:ea typeface="+mn-ea"/>
                <a:cs typeface="+mn-cs"/>
              </a:rPr>
              <a:t> for old oceans and continents between the uppermost mantle and the </a:t>
            </a:r>
            <a:r>
              <a:rPr lang="en-US" sz="1200" b="0" i="0" u="none" strike="noStrike" kern="1200" baseline="0" dirty="0" err="1" smtClean="0">
                <a:solidFill>
                  <a:schemeClr val="tx1"/>
                </a:solidFill>
                <a:latin typeface="+mn-lt"/>
                <a:ea typeface="+mn-ea"/>
                <a:cs typeface="+mn-cs"/>
              </a:rPr>
              <a:t>underlyinglayers</a:t>
            </a:r>
            <a:r>
              <a:rPr lang="en-US" sz="1200" b="0" i="0"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146</a:t>
            </a:fld>
            <a:endParaRPr lang="en-US"/>
          </a:p>
        </p:txBody>
      </p:sp>
    </p:spTree>
    <p:extLst>
      <p:ext uri="{BB962C8B-B14F-4D97-AF65-F5344CB8AC3E}">
        <p14:creationId xmlns:p14="http://schemas.microsoft.com/office/powerpoint/2010/main" val="7333013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E53E2B-7C1F-074A-A521-E63BDE9F2E22}" type="slidenum">
              <a:rPr lang="en-US" sz="1200"/>
              <a:pPr/>
              <a:t>148</a:t>
            </a:fld>
            <a:endParaRPr lang="en-US" sz="1200"/>
          </a:p>
        </p:txBody>
      </p:sp>
      <p:sp>
        <p:nvSpPr>
          <p:cNvPr id="174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 spreading ridges and hotspots in the Atlantic and Indian oceans  were under the supercontinent</a:t>
            </a:r>
            <a:r>
              <a:rPr lang="en-US" baseline="0" dirty="0" smtClean="0"/>
              <a:t> at 120 Ma and much of the time before and since.</a:t>
            </a:r>
            <a:r>
              <a:rPr lang="en-US" dirty="0" smtClean="0"/>
              <a:t> </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149</a:t>
            </a:fld>
            <a:endParaRPr lang="en-US"/>
          </a:p>
        </p:txBody>
      </p:sp>
    </p:spTree>
    <p:extLst>
      <p:ext uri="{BB962C8B-B14F-4D97-AF65-F5344CB8AC3E}">
        <p14:creationId xmlns:p14="http://schemas.microsoft.com/office/powerpoint/2010/main" val="14639290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The main difference between the northern and southern Atlantic is the presence of hot-spots along or close to the ridge axis in the south. Therefore, the northern part of the ridge probably correspond to a shallow and passive feeding caused by the plate separations, while the southern part of the ridge is fed by a deeper source which also feeds the hot-spots.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151</a:t>
            </a:fld>
            <a:endParaRPr lang="en-US"/>
          </a:p>
        </p:txBody>
      </p:sp>
    </p:spTree>
    <p:extLst>
      <p:ext uri="{BB962C8B-B14F-4D97-AF65-F5344CB8AC3E}">
        <p14:creationId xmlns:p14="http://schemas.microsoft.com/office/powerpoint/2010/main" val="36478767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a:t>
            </a:r>
            <a:r>
              <a:rPr lang="en-US" sz="1200" b="0" i="0" u="none" strike="noStrike" kern="1200" baseline="0" dirty="0" err="1" smtClean="0">
                <a:solidFill>
                  <a:schemeClr val="tx1"/>
                </a:solidFill>
                <a:latin typeface="+mn-lt"/>
                <a:ea typeface="+mn-ea"/>
                <a:cs typeface="+mn-cs"/>
              </a:rPr>
              <a:t>Sebai</a:t>
            </a:r>
            <a:r>
              <a:rPr lang="en-US" sz="1200" b="0" i="0" u="none" strike="noStrike" kern="1200" baseline="0" dirty="0" smtClean="0">
                <a:solidFill>
                  <a:schemeClr val="tx1"/>
                </a:solidFill>
                <a:latin typeface="+mn-lt"/>
                <a:ea typeface="+mn-ea"/>
                <a:cs typeface="+mn-cs"/>
              </a:rPr>
              <a:t> et al. / Physics of the Earth and Planetary Interiors 155 (2006) 48–62. FIGURE 5.</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154</a:t>
            </a:fld>
            <a:endParaRPr lang="en-US"/>
          </a:p>
        </p:txBody>
      </p:sp>
    </p:spTree>
    <p:extLst>
      <p:ext uri="{BB962C8B-B14F-4D97-AF65-F5344CB8AC3E}">
        <p14:creationId xmlns:p14="http://schemas.microsoft.com/office/powerpoint/2010/main" val="3614592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view of </a:t>
            </a:r>
            <a:r>
              <a:rPr lang="en-US" dirty="0" err="1" smtClean="0"/>
              <a:t>subplate</a:t>
            </a:r>
            <a:r>
              <a:rPr lang="en-US" dirty="0" smtClean="0"/>
              <a:t> mantle showing (in pink) along ridge flow and lateral flow from TZ </a:t>
            </a:r>
            <a:r>
              <a:rPr lang="en-US" dirty="0" err="1" smtClean="0"/>
              <a:t>upwellings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13</a:t>
            </a:fld>
            <a:endParaRPr lang="en-US"/>
          </a:p>
        </p:txBody>
      </p:sp>
    </p:spTree>
    <p:extLst>
      <p:ext uri="{BB962C8B-B14F-4D97-AF65-F5344CB8AC3E}">
        <p14:creationId xmlns:p14="http://schemas.microsoft.com/office/powerpoint/2010/main" val="651680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Perturbation by cold passive upwelling.</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17</a:t>
            </a:fld>
            <a:endParaRPr lang="en-US"/>
          </a:p>
        </p:txBody>
      </p:sp>
    </p:spTree>
    <p:extLst>
      <p:ext uri="{BB962C8B-B14F-4D97-AF65-F5344CB8AC3E}">
        <p14:creationId xmlns:p14="http://schemas.microsoft.com/office/powerpoint/2010/main" val="730448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 initial condition is a half-space that has already been cooling for &gt;1Gyr and has established a thick conduction surface</a:t>
            </a:r>
            <a:r>
              <a:rPr lang="en-US" sz="1600" baseline="0" dirty="0" smtClean="0"/>
              <a:t> boundary </a:t>
            </a:r>
            <a:r>
              <a:rPr lang="en-US" sz="1600" baseline="0" dirty="0" err="1" smtClean="0"/>
              <a:t>laye</a:t>
            </a:r>
            <a:r>
              <a:rPr lang="en-US" sz="1600" baseline="0" dirty="0" smtClean="0"/>
              <a:t> (BL) r</a:t>
            </a:r>
            <a:r>
              <a:rPr lang="en-US" sz="1600" dirty="0" smtClean="0"/>
              <a:t>. The secular cooling combined with the</a:t>
            </a:r>
            <a:r>
              <a:rPr lang="en-US" sz="1600" baseline="0" dirty="0" smtClean="0"/>
              <a:t> decaying internal heat sources</a:t>
            </a:r>
          </a:p>
          <a:p>
            <a:r>
              <a:rPr lang="en-US" sz="1600" baseline="0" dirty="0" smtClean="0"/>
              <a:t>has established a </a:t>
            </a:r>
            <a:r>
              <a:rPr lang="en-US" sz="1600" baseline="0" dirty="0" err="1" smtClean="0"/>
              <a:t>subadiabatic</a:t>
            </a:r>
            <a:r>
              <a:rPr lang="en-US" sz="1600" baseline="0" dirty="0" smtClean="0"/>
              <a:t> gradient below the BL.</a:t>
            </a:r>
          </a:p>
          <a:p>
            <a:r>
              <a:rPr lang="en-US" sz="1600" baseline="0" dirty="0" smtClean="0"/>
              <a:t>In the usual half-space and plate models the initial </a:t>
            </a:r>
            <a:r>
              <a:rPr lang="en-US" sz="1600" baseline="0" dirty="0" err="1" smtClean="0"/>
              <a:t>condiction</a:t>
            </a:r>
            <a:r>
              <a:rPr lang="en-US" sz="1600" baseline="0" dirty="0" smtClean="0"/>
              <a:t> is an isothermal </a:t>
            </a:r>
            <a:r>
              <a:rPr lang="en-US" sz="1600" baseline="0" dirty="0" err="1" smtClean="0"/>
              <a:t>halfspace</a:t>
            </a:r>
            <a:r>
              <a:rPr lang="en-US" sz="1600" baseline="0" dirty="0" smtClean="0"/>
              <a:t> with horizontal isotherms spaced according to an adiabatic gradient.</a:t>
            </a:r>
          </a:p>
          <a:p>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18</a:t>
            </a:fld>
            <a:endParaRPr lang="en-US"/>
          </a:p>
        </p:txBody>
      </p:sp>
    </p:spTree>
    <p:extLst>
      <p:ext uri="{BB962C8B-B14F-4D97-AF65-F5344CB8AC3E}">
        <p14:creationId xmlns:p14="http://schemas.microsoft.com/office/powerpoint/2010/main" val="308962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Upwellings</a:t>
            </a:r>
            <a:r>
              <a:rPr lang="en-US" dirty="0" smtClean="0"/>
              <a:t> at ridges are 3D and apparently</a:t>
            </a:r>
            <a:r>
              <a:rPr lang="en-US" baseline="0" dirty="0" smtClean="0"/>
              <a:t> extend into the TZ…</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19</a:t>
            </a:fld>
            <a:endParaRPr lang="en-US"/>
          </a:p>
        </p:txBody>
      </p:sp>
    </p:spTree>
    <p:extLst>
      <p:ext uri="{BB962C8B-B14F-4D97-AF65-F5344CB8AC3E}">
        <p14:creationId xmlns:p14="http://schemas.microsoft.com/office/powerpoint/2010/main" val="4273568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Masters,</a:t>
            </a:r>
            <a:r>
              <a:rPr lang="en-US" baseline="0" dirty="0" smtClean="0"/>
              <a:t> </a:t>
            </a:r>
            <a:r>
              <a:rPr lang="en-US" dirty="0" smtClean="0"/>
              <a:t>Houser</a:t>
            </a:r>
          </a:p>
          <a:p>
            <a:r>
              <a:rPr lang="en-US" sz="1200" b="0" i="0" u="none" strike="noStrike" kern="1200" baseline="0" dirty="0" smtClean="0">
                <a:solidFill>
                  <a:schemeClr val="tx1"/>
                </a:solidFill>
                <a:latin typeface="+mn-lt"/>
                <a:ea typeface="+mn-ea"/>
                <a:cs typeface="+mn-cs"/>
              </a:rPr>
              <a:t>Figure 8. Depth slices of cluster analysis shear velocity model, HMSL-</a:t>
            </a:r>
            <a:r>
              <a:rPr lang="en-US" sz="1200" b="1" i="0" u="none" strike="noStrike" kern="1200" baseline="0" dirty="0" smtClean="0">
                <a:solidFill>
                  <a:schemeClr val="tx1"/>
                </a:solidFill>
                <a:latin typeface="+mn-lt"/>
                <a:ea typeface="+mn-ea"/>
                <a:cs typeface="+mn-cs"/>
              </a:rPr>
              <a:t>S</a:t>
            </a:r>
            <a:r>
              <a:rPr lang="en-US" sz="1200" b="0" i="0" u="none" strike="noStrike" kern="1200" baseline="0" dirty="0" smtClean="0">
                <a:solidFill>
                  <a:schemeClr val="tx1"/>
                </a:solidFill>
                <a:latin typeface="+mn-lt"/>
                <a:ea typeface="+mn-ea"/>
                <a:cs typeface="+mn-cs"/>
              </a:rPr>
              <a:t>06, where the mean from each layer has been removed. Dark red and blue areas represent anomalies that are 2 per cent slow and fast, respectively. The largest anomalies occur in the upper and lower BLs, within a few hundred </a:t>
            </a:r>
            <a:r>
              <a:rPr lang="en-US" sz="1200" b="0" i="0" u="none" strike="noStrike" kern="1200" baseline="0" dirty="0" err="1" smtClean="0">
                <a:solidFill>
                  <a:schemeClr val="tx1"/>
                </a:solidFill>
                <a:latin typeface="+mn-lt"/>
                <a:ea typeface="+mn-ea"/>
                <a:cs typeface="+mn-cs"/>
              </a:rPr>
              <a:t>kilometres</a:t>
            </a:r>
            <a:r>
              <a:rPr lang="en-US" sz="1200" b="0" i="0" u="none" strike="noStrike" kern="1200" baseline="0" dirty="0" smtClean="0">
                <a:solidFill>
                  <a:schemeClr val="tx1"/>
                </a:solidFill>
                <a:latin typeface="+mn-lt"/>
                <a:ea typeface="+mn-ea"/>
                <a:cs typeface="+mn-cs"/>
              </a:rPr>
              <a:t> of the surface and the core–mantle boundary (CMB).</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25</a:t>
            </a:fld>
            <a:endParaRPr lang="en-US"/>
          </a:p>
        </p:txBody>
      </p:sp>
    </p:spTree>
    <p:extLst>
      <p:ext uri="{BB962C8B-B14F-4D97-AF65-F5344CB8AC3E}">
        <p14:creationId xmlns:p14="http://schemas.microsoft.com/office/powerpoint/2010/main" val="1876957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Red Sea-Afar, Iceland, the SW Pacific-Antarctic ridge, the central Indian ocean  and Galapagos</a:t>
            </a:r>
            <a:r>
              <a:rPr lang="en-US" baseline="0" dirty="0" smtClean="0"/>
              <a:t> spreading centers are the most prominent examples of ridges that can be traced down to TZ depths </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26</a:t>
            </a:fld>
            <a:endParaRPr lang="en-US"/>
          </a:p>
        </p:txBody>
      </p:sp>
    </p:spTree>
    <p:extLst>
      <p:ext uri="{BB962C8B-B14F-4D97-AF65-F5344CB8AC3E}">
        <p14:creationId xmlns:p14="http://schemas.microsoft.com/office/powerpoint/2010/main" val="1600925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 The TZ </a:t>
            </a:r>
            <a:r>
              <a:rPr lang="fr-FR" sz="1200" b="0" i="0" u="none" strike="noStrike" kern="1200" baseline="0" dirty="0" err="1" smtClean="0">
                <a:solidFill>
                  <a:schemeClr val="tx1"/>
                </a:solidFill>
                <a:latin typeface="+mn-lt"/>
                <a:ea typeface="+mn-ea"/>
                <a:cs typeface="+mn-cs"/>
              </a:rPr>
              <a:t>is</a:t>
            </a:r>
            <a:r>
              <a:rPr lang="fr-FR" sz="1200" b="0" i="0" u="none" strike="noStrike" kern="1200" baseline="0" dirty="0" smtClean="0">
                <a:solidFill>
                  <a:schemeClr val="tx1"/>
                </a:solidFill>
                <a:latin typeface="+mn-lt"/>
                <a:ea typeface="+mn-ea"/>
                <a:cs typeface="+mn-cs"/>
              </a:rPr>
              <a:t> not </a:t>
            </a:r>
            <a:r>
              <a:rPr lang="fr-FR" sz="1200" b="0" i="0" u="none" strike="noStrike" kern="1200" baseline="0" dirty="0" err="1" smtClean="0">
                <a:solidFill>
                  <a:schemeClr val="tx1"/>
                </a:solidFill>
                <a:latin typeface="+mn-lt"/>
                <a:ea typeface="+mn-ea"/>
                <a:cs typeface="+mn-cs"/>
              </a:rPr>
              <a:t>particularly</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low</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viscosity</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27</a:t>
            </a:fld>
            <a:endParaRPr lang="en-US"/>
          </a:p>
        </p:txBody>
      </p:sp>
    </p:spTree>
    <p:extLst>
      <p:ext uri="{BB962C8B-B14F-4D97-AF65-F5344CB8AC3E}">
        <p14:creationId xmlns:p14="http://schemas.microsoft.com/office/powerpoint/2010/main" val="2935856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Channels of low anisotropy to a depth of 200 km ( LAC) are observed and are the best resolved anomalies: one EW channel between Easter Island and the Tonga-</a:t>
            </a:r>
            <a:r>
              <a:rPr lang="en-US" sz="1200" b="0" i="0" u="none" strike="noStrike" kern="1200" baseline="0" dirty="0" err="1" smtClean="0">
                <a:solidFill>
                  <a:schemeClr val="tx1"/>
                </a:solidFill>
                <a:latin typeface="+mn-lt"/>
                <a:ea typeface="+mn-ea"/>
                <a:cs typeface="+mn-cs"/>
              </a:rPr>
              <a:t>Kermadec</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(observed with radial and azimuthal anisotropies) and one (only observed on azimuthal anisotropy) extending from the SW Pacific up to SE Hawaii, and passing through the Polynesia hotspot group for</a:t>
            </a:r>
          </a:p>
          <a:p>
            <a:r>
              <a:rPr lang="en-US" sz="1200" b="0" i="0" u="none" strike="noStrike" kern="1200" baseline="0" dirty="0" smtClean="0">
                <a:solidFill>
                  <a:schemeClr val="tx1"/>
                </a:solidFill>
                <a:latin typeface="+mn-lt"/>
                <a:ea typeface="+mn-ea"/>
                <a:cs typeface="+mn-cs"/>
              </a:rPr>
              <a:t>plate older than about 40 Ma. These features provide strong constraints on decoupling between the plate and asthenosphere.</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29</a:t>
            </a:fld>
            <a:endParaRPr lang="en-US"/>
          </a:p>
        </p:txBody>
      </p:sp>
    </p:spTree>
    <p:extLst>
      <p:ext uri="{BB962C8B-B14F-4D97-AF65-F5344CB8AC3E}">
        <p14:creationId xmlns:p14="http://schemas.microsoft.com/office/powerpoint/2010/main" val="1022481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3.25 </a:t>
            </a:r>
            <a:r>
              <a:rPr lang="en-US" dirty="0" err="1" smtClean="0"/>
              <a:t>forsterite</a:t>
            </a:r>
            <a:r>
              <a:rPr lang="en-US" dirty="0" smtClean="0"/>
              <a:t>, 3.33 lid; </a:t>
            </a:r>
            <a:r>
              <a:rPr lang="en-US" dirty="0" err="1" smtClean="0"/>
              <a:t>harzburgites</a:t>
            </a:r>
            <a:r>
              <a:rPr lang="en-US" dirty="0" smtClean="0"/>
              <a:t> 3.22</a:t>
            </a:r>
            <a:r>
              <a:rPr lang="en-US" baseline="0" dirty="0" smtClean="0"/>
              <a:t> </a:t>
            </a:r>
            <a:r>
              <a:rPr lang="en-US" dirty="0" smtClean="0"/>
              <a:t> g/cc</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34</a:t>
            </a:fld>
            <a:endParaRPr lang="en-US"/>
          </a:p>
        </p:txBody>
      </p:sp>
    </p:spTree>
    <p:extLst>
      <p:ext uri="{BB962C8B-B14F-4D97-AF65-F5344CB8AC3E}">
        <p14:creationId xmlns:p14="http://schemas.microsoft.com/office/powerpoint/2010/main" val="2082887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Therefore, the African continent shows two families of </a:t>
            </a:r>
            <a:r>
              <a:rPr lang="en-US" sz="1200" b="0" i="0" u="none" strike="noStrike" kern="1200" baseline="0" dirty="0" err="1" smtClean="0">
                <a:solidFill>
                  <a:schemeClr val="tx1"/>
                </a:solidFill>
                <a:latin typeface="+mn-lt"/>
                <a:ea typeface="+mn-ea"/>
                <a:cs typeface="+mn-cs"/>
              </a:rPr>
              <a:t>upwellings</a:t>
            </a:r>
            <a:r>
              <a:rPr lang="en-US" sz="1200" b="0" i="0" u="none" strike="noStrike" kern="1200" baseline="0" dirty="0" smtClean="0">
                <a:solidFill>
                  <a:schemeClr val="tx1"/>
                </a:solidFill>
                <a:latin typeface="+mn-lt"/>
                <a:ea typeface="+mn-ea"/>
                <a:cs typeface="+mn-cs"/>
              </a:rPr>
              <a:t>. Some </a:t>
            </a:r>
            <a:r>
              <a:rPr lang="en-US" sz="1200" b="0" i="0" u="none" strike="noStrike" kern="1200" baseline="0" dirty="0" err="1" smtClean="0">
                <a:solidFill>
                  <a:schemeClr val="tx1"/>
                </a:solidFill>
                <a:latin typeface="+mn-lt"/>
                <a:ea typeface="+mn-ea"/>
                <a:cs typeface="+mn-cs"/>
              </a:rPr>
              <a:t>upwellings</a:t>
            </a:r>
            <a:r>
              <a:rPr lang="en-US" sz="1200" b="0" i="0" u="none" strike="noStrike" kern="1200" baseline="0" dirty="0" smtClean="0">
                <a:solidFill>
                  <a:schemeClr val="tx1"/>
                </a:solidFill>
                <a:latin typeface="+mn-lt"/>
                <a:ea typeface="+mn-ea"/>
                <a:cs typeface="+mn-cs"/>
              </a:rPr>
              <a:t> beneath the Afar hotspot</a:t>
            </a:r>
          </a:p>
          <a:p>
            <a:r>
              <a:rPr lang="en-US" sz="1200" b="0" i="0" u="none" strike="noStrike" kern="1200" baseline="0" dirty="0" smtClean="0">
                <a:solidFill>
                  <a:schemeClr val="tx1"/>
                </a:solidFill>
                <a:latin typeface="+mn-lt"/>
                <a:ea typeface="+mn-ea"/>
                <a:cs typeface="+mn-cs"/>
              </a:rPr>
              <a:t>and possibly the Victoria hotspot, have a deep origin at least down to the transition zone. The signature of the</a:t>
            </a:r>
          </a:p>
          <a:p>
            <a:r>
              <a:rPr lang="en-US" sz="1200" b="0" i="0" u="none" strike="noStrike" kern="1200" baseline="0" dirty="0" smtClean="0">
                <a:solidFill>
                  <a:schemeClr val="tx1"/>
                </a:solidFill>
                <a:latin typeface="+mn-lt"/>
                <a:ea typeface="+mn-ea"/>
                <a:cs typeface="+mn-cs"/>
              </a:rPr>
              <a:t>Afar upwelling in the lower mantle is not obvious in the new model PRI-S05 (</a:t>
            </a:r>
            <a:r>
              <a:rPr lang="en-US" sz="1200" b="0" i="0" u="none" strike="noStrike" kern="1200" baseline="0" dirty="0" err="1" smtClean="0">
                <a:solidFill>
                  <a:schemeClr val="tx1"/>
                </a:solidFill>
                <a:latin typeface="+mn-lt"/>
                <a:ea typeface="+mn-ea"/>
                <a:cs typeface="+mn-cs"/>
              </a:rPr>
              <a:t>Montelli</a:t>
            </a:r>
            <a:r>
              <a:rPr lang="en-US" sz="1200" b="0" i="0" u="none" strike="noStrike" kern="1200" baseline="0" dirty="0" smtClean="0">
                <a:solidFill>
                  <a:schemeClr val="tx1"/>
                </a:solidFill>
                <a:latin typeface="+mn-lt"/>
                <a:ea typeface="+mn-ea"/>
                <a:cs typeface="+mn-cs"/>
              </a:rPr>
              <a:t> et al.  [2006]). Following the</a:t>
            </a:r>
          </a:p>
          <a:p>
            <a:r>
              <a:rPr lang="en-US" sz="1200" b="0" i="0" u="none" strike="noStrike" kern="1200" baseline="0" dirty="0" smtClean="0">
                <a:solidFill>
                  <a:schemeClr val="tx1"/>
                </a:solidFill>
                <a:latin typeface="+mn-lt"/>
                <a:ea typeface="+mn-ea"/>
                <a:cs typeface="+mn-cs"/>
              </a:rPr>
              <a:t>classification of </a:t>
            </a:r>
            <a:r>
              <a:rPr lang="en-US" sz="1200" b="0" i="0" u="none" strike="noStrike" kern="1200" baseline="0" dirty="0" err="1" smtClean="0">
                <a:solidFill>
                  <a:schemeClr val="tx1"/>
                </a:solidFill>
                <a:latin typeface="+mn-lt"/>
                <a:ea typeface="+mn-ea"/>
                <a:cs typeface="+mn-cs"/>
              </a:rPr>
              <a:t>Courtillot</a:t>
            </a:r>
            <a:r>
              <a:rPr lang="en-US" sz="1200" b="0" i="0" u="none" strike="noStrike" kern="1200" baseline="0" dirty="0" smtClean="0">
                <a:solidFill>
                  <a:schemeClr val="tx1"/>
                </a:solidFill>
                <a:latin typeface="+mn-lt"/>
                <a:ea typeface="+mn-ea"/>
                <a:cs typeface="+mn-cs"/>
              </a:rPr>
              <a:t> et al.  [2003], and by using global tomography and fluid dynamics constraints, the Afar</a:t>
            </a:r>
          </a:p>
          <a:p>
            <a:r>
              <a:rPr lang="en-US" sz="1200" b="0" i="0" u="none" strike="noStrike" kern="1200" baseline="0" dirty="0" smtClean="0">
                <a:solidFill>
                  <a:schemeClr val="tx1"/>
                </a:solidFill>
                <a:latin typeface="+mn-lt"/>
                <a:ea typeface="+mn-ea"/>
                <a:cs typeface="+mn-cs"/>
              </a:rPr>
              <a:t>upwelling might be a primary plume, whose connection with the lower mantle might have already disappeared</a:t>
            </a:r>
          </a:p>
          <a:p>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Davaille</a:t>
            </a:r>
            <a:r>
              <a:rPr lang="en-US" sz="1200" b="0" i="0" u="none" strike="noStrike" kern="1200" baseline="0" dirty="0" smtClean="0">
                <a:solidFill>
                  <a:schemeClr val="tx1"/>
                </a:solidFill>
                <a:latin typeface="+mn-lt"/>
                <a:ea typeface="+mn-ea"/>
                <a:cs typeface="+mn-cs"/>
              </a:rPr>
              <a:t> et al.  [2005]). Others, such as the Central Africa hotspots (Darfur, </a:t>
            </a:r>
            <a:r>
              <a:rPr lang="en-US" sz="1200" b="0" i="0" u="none" strike="noStrike" kern="1200" baseline="0" dirty="0" err="1" smtClean="0">
                <a:solidFill>
                  <a:schemeClr val="tx1"/>
                </a:solidFill>
                <a:latin typeface="+mn-lt"/>
                <a:ea typeface="+mn-ea"/>
                <a:cs typeface="+mn-cs"/>
              </a:rPr>
              <a:t>Tibesti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Hoggar</a:t>
            </a:r>
            <a:r>
              <a:rPr lang="en-US" sz="1200" b="0" i="0" u="none" strike="noStrike" kern="1200" baseline="0" dirty="0" smtClean="0">
                <a:solidFill>
                  <a:schemeClr val="tx1"/>
                </a:solidFill>
                <a:latin typeface="+mn-lt"/>
                <a:ea typeface="+mn-ea"/>
                <a:cs typeface="+mn-cs"/>
              </a:rPr>
              <a:t>), have a superficial</a:t>
            </a:r>
          </a:p>
          <a:p>
            <a:r>
              <a:rPr lang="en-US" sz="1200" b="0" i="0" u="none" strike="noStrike" kern="1200" baseline="0" dirty="0" smtClean="0">
                <a:solidFill>
                  <a:schemeClr val="tx1"/>
                </a:solidFill>
                <a:latin typeface="+mn-lt"/>
                <a:ea typeface="+mn-ea"/>
                <a:cs typeface="+mn-cs"/>
              </a:rPr>
              <a:t>character, resulting from the interaction between lithosphere and asthenosphere. Their shallow signature and</a:t>
            </a:r>
          </a:p>
          <a:p>
            <a:r>
              <a:rPr lang="en-US" sz="1200" b="0" i="0" u="none" strike="noStrike" kern="1200" baseline="0" dirty="0" smtClean="0">
                <a:solidFill>
                  <a:schemeClr val="tx1"/>
                </a:solidFill>
                <a:latin typeface="+mn-lt"/>
                <a:ea typeface="+mn-ea"/>
                <a:cs typeface="+mn-cs"/>
              </a:rPr>
              <a:t>the distinction between a heterogeneous W-E structure and a relatively homogeneous and slow SW-NE profile</a:t>
            </a:r>
          </a:p>
          <a:p>
            <a:r>
              <a:rPr lang="en-US" sz="1200" b="0" i="0" u="none" strike="noStrike" kern="1200" baseline="0" dirty="0" smtClean="0">
                <a:solidFill>
                  <a:schemeClr val="tx1"/>
                </a:solidFill>
                <a:latin typeface="+mn-lt"/>
                <a:ea typeface="+mn-ea"/>
                <a:cs typeface="+mn-cs"/>
              </a:rPr>
              <a:t>following the East-African Rift (Fig. 8a) could suggest that the presence of the Central Africa hotspots is due to</a:t>
            </a:r>
          </a:p>
          <a:p>
            <a:r>
              <a:rPr lang="en-US" sz="1200" b="0" i="0" u="none" strike="noStrike" kern="1200" baseline="0" dirty="0" smtClean="0">
                <a:solidFill>
                  <a:schemeClr val="tx1"/>
                </a:solidFill>
                <a:latin typeface="+mn-lt"/>
                <a:ea typeface="+mn-ea"/>
                <a:cs typeface="+mn-cs"/>
              </a:rPr>
              <a:t>convective instabilities in the asthenosphere and/or are related to the edge-driven convection process (King and</a:t>
            </a:r>
          </a:p>
          <a:p>
            <a:r>
              <a:rPr lang="en-US" sz="1200" b="0" i="0" u="none" strike="noStrike" kern="1200" baseline="0" dirty="0" err="1" smtClean="0">
                <a:solidFill>
                  <a:schemeClr val="tx1"/>
                </a:solidFill>
                <a:latin typeface="+mn-lt"/>
                <a:ea typeface="+mn-ea"/>
                <a:cs typeface="+mn-cs"/>
              </a:rPr>
              <a:t>Ritsema</a:t>
            </a:r>
            <a:r>
              <a:rPr lang="en-US" sz="1200" b="0" i="0" u="none" strike="noStrike" kern="1200" baseline="0" dirty="0" smtClean="0">
                <a:solidFill>
                  <a:schemeClr val="tx1"/>
                </a:solidFill>
                <a:latin typeface="+mn-lt"/>
                <a:ea typeface="+mn-ea"/>
                <a:cs typeface="+mn-cs"/>
              </a:rPr>
              <a:t>  [2000]) in a continental environment between </a:t>
            </a:r>
            <a:r>
              <a:rPr lang="en-US" sz="1200" b="0" i="0" u="none" strike="noStrike" kern="1200" baseline="0" dirty="0" err="1" smtClean="0">
                <a:solidFill>
                  <a:schemeClr val="tx1"/>
                </a:solidFill>
                <a:latin typeface="+mn-lt"/>
                <a:ea typeface="+mn-ea"/>
                <a:cs typeface="+mn-cs"/>
              </a:rPr>
              <a:t>cratons</a:t>
            </a:r>
            <a:r>
              <a:rPr lang="en-US" sz="1200" b="0" i="0" u="none" strike="noStrike" kern="1200" baseline="0" dirty="0" smtClean="0">
                <a:solidFill>
                  <a:schemeClr val="tx1"/>
                </a:solidFill>
                <a:latin typeface="+mn-lt"/>
                <a:ea typeface="+mn-ea"/>
                <a:cs typeface="+mn-cs"/>
              </a:rPr>
              <a:t> and more recent zones in north-central Africa. The</a:t>
            </a:r>
          </a:p>
          <a:p>
            <a:r>
              <a:rPr lang="en-US" sz="1200" b="0" i="0" u="none" strike="noStrike" kern="1200" baseline="0" dirty="0" smtClean="0">
                <a:solidFill>
                  <a:schemeClr val="tx1"/>
                </a:solidFill>
                <a:latin typeface="+mn-lt"/>
                <a:ea typeface="+mn-ea"/>
                <a:cs typeface="+mn-cs"/>
              </a:rPr>
              <a:t>typical continental breakup (see for example </a:t>
            </a:r>
            <a:r>
              <a:rPr lang="en-US" sz="1200" b="0" i="0" u="none" strike="noStrike" kern="1200" baseline="0" dirty="0" err="1" smtClean="0">
                <a:solidFill>
                  <a:schemeClr val="tx1"/>
                </a:solidFill>
                <a:latin typeface="+mn-lt"/>
                <a:ea typeface="+mn-ea"/>
                <a:cs typeface="+mn-cs"/>
              </a:rPr>
              <a:t>Courtillot</a:t>
            </a:r>
            <a:r>
              <a:rPr lang="en-US" sz="1200" b="0" i="0" u="none" strike="noStrike" kern="1200" baseline="0" dirty="0" smtClean="0">
                <a:solidFill>
                  <a:schemeClr val="tx1"/>
                </a:solidFill>
                <a:latin typeface="+mn-lt"/>
                <a:ea typeface="+mn-ea"/>
                <a:cs typeface="+mn-cs"/>
              </a:rPr>
              <a:t> et al.  [1999]) has been associated with the onset of hotspot</a:t>
            </a:r>
          </a:p>
          <a:p>
            <a:r>
              <a:rPr lang="en-US" sz="1200" b="0" i="0" u="none" strike="noStrike" kern="1200" baseline="0" dirty="0" smtClean="0">
                <a:solidFill>
                  <a:schemeClr val="tx1"/>
                </a:solidFill>
                <a:latin typeface="+mn-lt"/>
                <a:ea typeface="+mn-ea"/>
                <a:cs typeface="+mn-cs"/>
              </a:rPr>
              <a:t>and flood basalts. In that respect, the Afar upwelling was not completely successful for breaking up Africa along</a:t>
            </a:r>
          </a:p>
          <a:p>
            <a:r>
              <a:rPr lang="en-US" sz="1200" b="0" i="0" u="none" strike="noStrike" kern="1200" baseline="0" dirty="0" smtClean="0">
                <a:solidFill>
                  <a:schemeClr val="tx1"/>
                </a:solidFill>
                <a:latin typeface="+mn-lt"/>
                <a:ea typeface="+mn-ea"/>
                <a:cs typeface="+mn-cs"/>
              </a:rPr>
              <a:t>the East African rifts, but succeeded in the opening of the Red Sea and Gulf of Aden rifts. CASZ (Central Africa</a:t>
            </a:r>
          </a:p>
          <a:p>
            <a:r>
              <a:rPr lang="en-US" sz="1200" b="0" i="0" u="none" strike="noStrike" kern="1200" baseline="0" dirty="0" smtClean="0">
                <a:solidFill>
                  <a:schemeClr val="tx1"/>
                </a:solidFill>
                <a:latin typeface="+mn-lt"/>
                <a:ea typeface="+mn-ea"/>
                <a:cs typeface="+mn-cs"/>
              </a:rPr>
              <a:t>Shear Zone) might be an example of an aborted ridge, which presents lines of weaknesses and where the volcanic</a:t>
            </a:r>
          </a:p>
          <a:p>
            <a:r>
              <a:rPr lang="en-US" sz="1200" b="0" i="0" u="none" strike="noStrike" kern="1200" baseline="0" dirty="0" smtClean="0">
                <a:solidFill>
                  <a:schemeClr val="tx1"/>
                </a:solidFill>
                <a:latin typeface="+mn-lt"/>
                <a:ea typeface="+mn-ea"/>
                <a:cs typeface="+mn-cs"/>
              </a:rPr>
              <a:t>activity have been reactivated by the birth of the Afar hotspot through convective instabilities at the base of the</a:t>
            </a:r>
          </a:p>
          <a:p>
            <a:r>
              <a:rPr lang="en-US" sz="1200" b="0" i="0" u="none" strike="noStrike" kern="1200" baseline="0" dirty="0" smtClean="0">
                <a:solidFill>
                  <a:schemeClr val="tx1"/>
                </a:solidFill>
                <a:latin typeface="+mn-lt"/>
                <a:ea typeface="+mn-ea"/>
                <a:cs typeface="+mn-cs"/>
              </a:rPr>
              <a:t>lithosphere. The complex interaction between the Afar upwelling, the African lithosphere and asthenosphere has</a:t>
            </a:r>
          </a:p>
          <a:p>
            <a:r>
              <a:rPr lang="en-US" sz="1200" b="0" i="0" u="none" strike="noStrike" kern="1200" baseline="0" dirty="0" smtClean="0">
                <a:solidFill>
                  <a:schemeClr val="tx1"/>
                </a:solidFill>
                <a:latin typeface="+mn-lt"/>
                <a:ea typeface="+mn-ea"/>
                <a:cs typeface="+mn-cs"/>
              </a:rPr>
              <a:t>been revealed through the geographical distribution of seismic azimuthal and radial anisotropies.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3</a:t>
            </a:fld>
            <a:endParaRPr lang="en-US"/>
          </a:p>
        </p:txBody>
      </p:sp>
    </p:spTree>
    <p:extLst>
      <p:ext uri="{BB962C8B-B14F-4D97-AF65-F5344CB8AC3E}">
        <p14:creationId xmlns:p14="http://schemas.microsoft.com/office/powerpoint/2010/main" val="4284866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-300 C relative to previous estimates to the N and NW, 100-200 C relative to previous estimates to the SE. Half the total variation with </a:t>
            </a:r>
            <a:r>
              <a:rPr lang="en-US" smtClean="0"/>
              <a:t>constant crust.</a:t>
            </a:r>
            <a:endParaRPr lang="en-US"/>
          </a:p>
        </p:txBody>
      </p:sp>
      <p:sp>
        <p:nvSpPr>
          <p:cNvPr id="4" name="Slide Number Placeholder 3"/>
          <p:cNvSpPr>
            <a:spLocks noGrp="1"/>
          </p:cNvSpPr>
          <p:nvPr>
            <p:ph type="sldNum" sz="quarter" idx="10"/>
          </p:nvPr>
        </p:nvSpPr>
        <p:spPr/>
        <p:txBody>
          <a:bodyPr/>
          <a:lstStyle/>
          <a:p>
            <a:fld id="{4AAC9E93-5B8C-794F-8453-A467500DF626}" type="slidenum">
              <a:rPr lang="en-US" smtClean="0"/>
              <a:t>35</a:t>
            </a:fld>
            <a:endParaRPr lang="en-US"/>
          </a:p>
        </p:txBody>
      </p:sp>
    </p:spTree>
    <p:extLst>
      <p:ext uri="{BB962C8B-B14F-4D97-AF65-F5344CB8AC3E}">
        <p14:creationId xmlns:p14="http://schemas.microsoft.com/office/powerpoint/2010/main" val="3007618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DEACEC-0110-4E43-80F7-62CAAE769ED0}" type="slidenum">
              <a:rPr lang="en-US"/>
              <a:pPr>
                <a:defRPr/>
              </a:pPr>
              <a:t>37</a:t>
            </a:fld>
            <a:endParaRPr lang="en-US"/>
          </a:p>
        </p:txBody>
      </p:sp>
      <p:sp>
        <p:nvSpPr>
          <p:cNvPr id="98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8307" name="Rectangle 3"/>
          <p:cNvSpPr>
            <a:spLocks noGrp="1" noChangeArrowheads="1"/>
          </p:cNvSpPr>
          <p:nvPr>
            <p:ph type="body" idx="1"/>
          </p:nvPr>
        </p:nvSpPr>
        <p:spPr/>
        <p:txBody>
          <a:bodyPr/>
          <a:lstStyle/>
          <a:p>
            <a:pPr eaLnBrk="1" hangingPunct="1">
              <a:defRPr/>
            </a:pPr>
            <a:endParaRPr lang="en-US" smtClean="0">
              <a:cs typeface="+mn-cs"/>
            </a:endParaRPr>
          </a:p>
          <a:p>
            <a:pPr eaLnBrk="1" hangingPunct="1">
              <a:defRPr/>
            </a:pPr>
            <a:r>
              <a:rPr lang="en-US" smtClean="0">
                <a:cs typeface="+mn-cs"/>
              </a:rPr>
              <a:t>----- Meeting Notes (8/13/13 08:04) -----</a:t>
            </a:r>
          </a:p>
          <a:p>
            <a:pPr eaLnBrk="1" hangingPunct="1">
              <a:defRPr/>
            </a:pPr>
            <a:r>
              <a:rPr lang="en-US" smtClean="0">
                <a:cs typeface="+mn-cs"/>
              </a:rPr>
              <a:t>The alternative is that ambient mantle is ~200 C hotter than the adiabatic upwelling under ridges...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4. Radial seismic anisotropy and vertical rates of deformation at 160 km depth in the </a:t>
            </a:r>
            <a:r>
              <a:rPr lang="en-US" sz="1200" b="0" i="0" u="none" strike="noStrike" kern="1200" baseline="0" dirty="0" err="1" smtClean="0">
                <a:solidFill>
                  <a:schemeClr val="tx1"/>
                </a:solidFill>
                <a:latin typeface="+mn-lt"/>
                <a:ea typeface="+mn-ea"/>
                <a:cs typeface="+mn-cs"/>
              </a:rPr>
              <a:t>PaciÅëc</a:t>
            </a:r>
            <a:r>
              <a:rPr lang="en-US" sz="1200" b="0" i="0" u="none" strike="noStrike" kern="1200" baseline="0" dirty="0" smtClean="0">
                <a:solidFill>
                  <a:schemeClr val="tx1"/>
                </a:solidFill>
                <a:latin typeface="+mn-lt"/>
                <a:ea typeface="+mn-ea"/>
                <a:cs typeface="+mn-cs"/>
              </a:rPr>
              <a:t> Hemisphere mantle. The color</a:t>
            </a:r>
          </a:p>
          <a:p>
            <a:r>
              <a:rPr lang="en-US" sz="1200" b="0" i="0" u="none" strike="noStrike" kern="1200" baseline="0" dirty="0" smtClean="0">
                <a:solidFill>
                  <a:schemeClr val="tx1"/>
                </a:solidFill>
                <a:latin typeface="+mn-lt"/>
                <a:ea typeface="+mn-ea"/>
                <a:cs typeface="+mn-cs"/>
              </a:rPr>
              <a:t>contours (scale bar at bottom) represent the radial anisotropy, </a:t>
            </a:r>
            <a:r>
              <a:rPr lang="en-US" sz="1200" b="1" i="0" u="none" strike="noStrike" kern="1200" baseline="0" dirty="0" smtClean="0">
                <a:solidFill>
                  <a:schemeClr val="tx1"/>
                </a:solidFill>
                <a:latin typeface="+mn-lt"/>
                <a:ea typeface="+mn-ea"/>
                <a:cs typeface="+mn-cs"/>
              </a:rPr>
              <a:t>NV</a:t>
            </a:r>
            <a:r>
              <a:rPr lang="en-US" sz="1200" b="0" i="0" u="none" strike="noStrike" kern="1200" baseline="0" dirty="0" smtClean="0">
                <a:solidFill>
                  <a:schemeClr val="tx1"/>
                </a:solidFill>
                <a:latin typeface="+mn-lt"/>
                <a:ea typeface="+mn-ea"/>
                <a:cs typeface="+mn-cs"/>
              </a:rPr>
              <a:t>SV/</a:t>
            </a:r>
            <a:r>
              <a:rPr lang="en-US" sz="1200" b="1" i="0" u="none" strike="noStrike" kern="1200" baseline="0" dirty="0" smtClean="0">
                <a:solidFill>
                  <a:schemeClr val="tx1"/>
                </a:solidFill>
                <a:latin typeface="+mn-lt"/>
                <a:ea typeface="+mn-ea"/>
                <a:cs typeface="+mn-cs"/>
              </a:rPr>
              <a:t>V</a:t>
            </a:r>
            <a:r>
              <a:rPr lang="en-US" sz="1200" b="0" i="0" u="none" strike="noStrike" kern="1200" baseline="0" dirty="0" smtClean="0">
                <a:solidFill>
                  <a:schemeClr val="tx1"/>
                </a:solidFill>
                <a:latin typeface="+mn-lt"/>
                <a:ea typeface="+mn-ea"/>
                <a:cs typeface="+mn-cs"/>
              </a:rPr>
              <a:t>SV</a:t>
            </a:r>
            <a:r>
              <a:rPr lang="en-US" sz="1200" b="1" i="0" u="none" strike="noStrike" kern="1200" baseline="0" dirty="0" smtClean="0">
                <a:solidFill>
                  <a:schemeClr val="tx1"/>
                </a:solidFill>
                <a:latin typeface="+mn-lt"/>
                <a:ea typeface="+mn-ea"/>
                <a:cs typeface="+mn-cs"/>
              </a:rPr>
              <a:t>3NV</a:t>
            </a:r>
            <a:r>
              <a:rPr lang="en-US" sz="1200" b="0" i="0" u="none" strike="noStrike" kern="1200" baseline="0" dirty="0" smtClean="0">
                <a:solidFill>
                  <a:schemeClr val="tx1"/>
                </a:solidFill>
                <a:latin typeface="+mn-lt"/>
                <a:ea typeface="+mn-ea"/>
                <a:cs typeface="+mn-cs"/>
              </a:rPr>
              <a:t>SH/</a:t>
            </a:r>
            <a:r>
              <a:rPr lang="en-US" sz="1200" b="1" i="0" u="none" strike="noStrike" kern="1200" baseline="0" dirty="0" smtClean="0">
                <a:solidFill>
                  <a:schemeClr val="tx1"/>
                </a:solidFill>
                <a:latin typeface="+mn-lt"/>
                <a:ea typeface="+mn-ea"/>
                <a:cs typeface="+mn-cs"/>
              </a:rPr>
              <a:t>V</a:t>
            </a:r>
            <a:r>
              <a:rPr lang="en-US" sz="1200" b="0" i="0" u="none" strike="noStrike" kern="1200" baseline="0" dirty="0" smtClean="0">
                <a:solidFill>
                  <a:schemeClr val="tx1"/>
                </a:solidFill>
                <a:latin typeface="+mn-lt"/>
                <a:ea typeface="+mn-ea"/>
                <a:cs typeface="+mn-cs"/>
              </a:rPr>
              <a:t>SH, determined by </a:t>
            </a:r>
            <a:r>
              <a:rPr lang="en-US" sz="1200" b="0" i="0" u="none" strike="noStrike" kern="1200" baseline="0" dirty="0" err="1" smtClean="0">
                <a:solidFill>
                  <a:schemeClr val="tx1"/>
                </a:solidFill>
                <a:latin typeface="+mn-lt"/>
                <a:ea typeface="+mn-ea"/>
                <a:cs typeface="+mn-cs"/>
              </a:rPr>
              <a:t>Ekstro.m</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Dziewonski</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[21]. The red triangles represent, at the same depth, the vertical component of the maximum rate of stretching (scale bar at top)</a:t>
            </a:r>
          </a:p>
          <a:p>
            <a:r>
              <a:rPr lang="en-US" sz="1200" b="0" i="0" u="none" strike="noStrike" kern="1200" baseline="0" dirty="0" smtClean="0">
                <a:solidFill>
                  <a:schemeClr val="tx1"/>
                </a:solidFill>
                <a:latin typeface="+mn-lt"/>
                <a:ea typeface="+mn-ea"/>
                <a:cs typeface="+mn-cs"/>
              </a:rPr>
              <a:t>predicted on the basis of mantle </a:t>
            </a:r>
            <a:r>
              <a:rPr lang="en-US" sz="1200" b="0" i="0" u="none" strike="noStrike" kern="1200" baseline="0" dirty="0" err="1" smtClean="0">
                <a:solidFill>
                  <a:schemeClr val="tx1"/>
                </a:solidFill>
                <a:latin typeface="+mn-lt"/>
                <a:ea typeface="+mn-ea"/>
                <a:cs typeface="+mn-cs"/>
              </a:rPr>
              <a:t>Åíow</a:t>
            </a:r>
            <a:r>
              <a:rPr lang="en-US" sz="1200" b="0" i="0" u="none" strike="noStrike" kern="1200" baseline="0" dirty="0" smtClean="0">
                <a:solidFill>
                  <a:schemeClr val="tx1"/>
                </a:solidFill>
                <a:latin typeface="+mn-lt"/>
                <a:ea typeface="+mn-ea"/>
                <a:cs typeface="+mn-cs"/>
              </a:rPr>
              <a:t> driven by the buoyancy forces derived from the isotropic heterogeneity in the </a:t>
            </a:r>
            <a:r>
              <a:rPr lang="en-US" sz="1200" b="0" i="0" u="none" strike="noStrike" kern="1200" baseline="0" dirty="0" err="1" smtClean="0">
                <a:solidFill>
                  <a:schemeClr val="tx1"/>
                </a:solidFill>
                <a:latin typeface="+mn-lt"/>
                <a:ea typeface="+mn-ea"/>
                <a:cs typeface="+mn-cs"/>
              </a:rPr>
              <a:t>Ekstro.m</a:t>
            </a:r>
            <a:r>
              <a:rPr lang="en-US" sz="1200" b="0" i="0" u="none" strike="noStrike" kern="1200" baseline="0" dirty="0" smtClean="0">
                <a:solidFill>
                  <a:schemeClr val="tx1"/>
                </a:solidFill>
                <a:latin typeface="+mn-lt"/>
                <a:ea typeface="+mn-ea"/>
                <a:cs typeface="+mn-cs"/>
              </a:rPr>
              <a:t> and</a:t>
            </a:r>
          </a:p>
          <a:p>
            <a:r>
              <a:rPr lang="en-US" sz="1200" b="0" i="0" u="none" strike="noStrike" kern="1200" baseline="0" dirty="0" err="1" smtClean="0">
                <a:solidFill>
                  <a:schemeClr val="tx1"/>
                </a:solidFill>
                <a:latin typeface="+mn-lt"/>
                <a:ea typeface="+mn-ea"/>
                <a:cs typeface="+mn-cs"/>
              </a:rPr>
              <a:t>Dziewonski</a:t>
            </a:r>
            <a:r>
              <a:rPr lang="en-US" sz="1200" b="0" i="0" u="none" strike="noStrike" kern="1200" baseline="0" dirty="0" smtClean="0">
                <a:solidFill>
                  <a:schemeClr val="tx1"/>
                </a:solidFill>
                <a:latin typeface="+mn-lt"/>
                <a:ea typeface="+mn-ea"/>
                <a:cs typeface="+mn-cs"/>
              </a:rPr>
              <a:t> tomography model.</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38</a:t>
            </a:fld>
            <a:endParaRPr lang="en-US"/>
          </a:p>
        </p:txBody>
      </p:sp>
    </p:spTree>
    <p:extLst>
      <p:ext uri="{BB962C8B-B14F-4D97-AF65-F5344CB8AC3E}">
        <p14:creationId xmlns:p14="http://schemas.microsoft.com/office/powerpoint/2010/main" val="1038309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change in the pattern of shear-velocity variation across the 650-km discontinuity is much stronger in S40RTS than in older studies that argued for slab penetration and whole mantle convection. This change is obvious in the spectra  and maps and illustrate that this is not confined to the </a:t>
            </a:r>
            <a:r>
              <a:rPr lang="en-US" sz="1200" b="0" i="0" u="none" strike="noStrike" kern="1200" baseline="0" dirty="0" err="1" smtClean="0">
                <a:solidFill>
                  <a:schemeClr val="tx1"/>
                </a:solidFill>
                <a:latin typeface="+mn-lt"/>
                <a:ea typeface="+mn-ea"/>
                <a:cs typeface="+mn-cs"/>
              </a:rPr>
              <a:t>subduction</a:t>
            </a:r>
            <a:r>
              <a:rPr lang="en-US" sz="1200" b="0" i="0" u="none" strike="noStrike" kern="1200" baseline="0" dirty="0" smtClean="0">
                <a:solidFill>
                  <a:schemeClr val="tx1"/>
                </a:solidFill>
                <a:latin typeface="+mn-lt"/>
                <a:ea typeface="+mn-ea"/>
                <a:cs typeface="+mn-cs"/>
              </a:rPr>
              <a:t> zone regions. The profound</a:t>
            </a:r>
          </a:p>
          <a:p>
            <a:r>
              <a:rPr lang="en-US" sz="1200" b="0" i="0" u="none" strike="noStrike" kern="1200" baseline="0" dirty="0" smtClean="0">
                <a:solidFill>
                  <a:schemeClr val="tx1"/>
                </a:solidFill>
                <a:latin typeface="+mn-lt"/>
                <a:ea typeface="+mn-ea"/>
                <a:cs typeface="+mn-cs"/>
              </a:rPr>
              <a:t>change of shear-velocity heterogeneity across the 660 km depth was previously reported by </a:t>
            </a:r>
            <a:r>
              <a:rPr lang="en-US" sz="1200" b="0" i="0" u="none" strike="noStrike" kern="1200" baseline="0" dirty="0" err="1" smtClean="0">
                <a:solidFill>
                  <a:schemeClr val="tx1"/>
                </a:solidFill>
                <a:latin typeface="+mn-lt"/>
                <a:ea typeface="+mn-ea"/>
                <a:cs typeface="+mn-cs"/>
              </a:rPr>
              <a:t>Gu</a:t>
            </a:r>
            <a:r>
              <a:rPr lang="en-US" sz="1200" b="0" i="0" u="none" strike="noStrike" kern="1200" baseline="0" dirty="0" smtClean="0">
                <a:solidFill>
                  <a:schemeClr val="tx1"/>
                </a:solidFill>
                <a:latin typeface="+mn-lt"/>
                <a:ea typeface="+mn-ea"/>
                <a:cs typeface="+mn-cs"/>
              </a:rPr>
              <a:t> et al. (2001) and </a:t>
            </a:r>
            <a:r>
              <a:rPr lang="en-US" sz="1200" b="0" i="0" u="none" strike="noStrike" kern="1200" baseline="0" dirty="0" err="1" smtClean="0">
                <a:solidFill>
                  <a:schemeClr val="tx1"/>
                </a:solidFill>
                <a:latin typeface="+mn-lt"/>
                <a:ea typeface="+mn-ea"/>
                <a:cs typeface="+mn-cs"/>
              </a:rPr>
              <a:t>Ritsema</a:t>
            </a:r>
            <a:r>
              <a:rPr lang="en-US" sz="1200" b="0" i="0" u="none" strike="noStrike" kern="1200" baseline="0" dirty="0" smtClean="0">
                <a:solidFill>
                  <a:schemeClr val="tx1"/>
                </a:solidFill>
                <a:latin typeface="+mn-lt"/>
                <a:ea typeface="+mn-ea"/>
                <a:cs typeface="+mn-cs"/>
              </a:rPr>
              <a:t> et al. (2004).</a:t>
            </a:r>
          </a:p>
          <a:p>
            <a:r>
              <a:rPr lang="en-US" sz="1200" b="0" i="0" u="none" strike="noStrike" kern="1200" baseline="0" dirty="0" smtClean="0">
                <a:solidFill>
                  <a:schemeClr val="tx1"/>
                </a:solidFill>
                <a:latin typeface="+mn-lt"/>
                <a:ea typeface="+mn-ea"/>
                <a:cs typeface="+mn-cs"/>
              </a:rPr>
              <a:t>It indicates that the 660-km boundary marks a change in seismic</a:t>
            </a:r>
          </a:p>
          <a:p>
            <a:r>
              <a:rPr lang="en-US" sz="1200" b="0" i="0" u="none" strike="noStrike" kern="1200" baseline="0" dirty="0" smtClean="0">
                <a:solidFill>
                  <a:schemeClr val="tx1"/>
                </a:solidFill>
                <a:latin typeface="+mn-lt"/>
                <a:ea typeface="+mn-ea"/>
                <a:cs typeface="+mn-cs"/>
              </a:rPr>
              <a:t>velocity heterogeneity between the upper and lower mantle.</a:t>
            </a:r>
          </a:p>
          <a:p>
            <a:r>
              <a:rPr lang="en-US" sz="1200" b="0" i="0" u="none" strike="noStrike" kern="1200" baseline="0" dirty="0" smtClean="0">
                <a:solidFill>
                  <a:schemeClr val="tx1"/>
                </a:solidFill>
                <a:latin typeface="+mn-lt"/>
                <a:ea typeface="+mn-ea"/>
                <a:cs typeface="+mn-cs"/>
              </a:rPr>
              <a:t>----- Meeting Notes (8/13/13 08:04) -----</a:t>
            </a:r>
          </a:p>
          <a:p>
            <a:r>
              <a:rPr lang="en-US" sz="1200" b="0" i="0" u="none" strike="noStrike" kern="1200" baseline="0" dirty="0" smtClean="0">
                <a:solidFill>
                  <a:schemeClr val="tx1"/>
                </a:solidFill>
                <a:latin typeface="+mn-lt"/>
                <a:ea typeface="+mn-ea"/>
                <a:cs typeface="+mn-cs"/>
              </a:rPr>
              <a:t>At 600 km depth the ridge system appears again, faintly...</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39</a:t>
            </a:fld>
            <a:endParaRPr lang="en-US"/>
          </a:p>
        </p:txBody>
      </p:sp>
    </p:spTree>
    <p:extLst>
      <p:ext uri="{BB962C8B-B14F-4D97-AF65-F5344CB8AC3E}">
        <p14:creationId xmlns:p14="http://schemas.microsoft.com/office/powerpoint/2010/main" val="1025937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apparent continuities and  ridge and slab correlations below 600 km are lost in the newer models…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40</a:t>
            </a:fld>
            <a:endParaRPr lang="en-US"/>
          </a:p>
        </p:txBody>
      </p:sp>
    </p:spTree>
    <p:extLst>
      <p:ext uri="{BB962C8B-B14F-4D97-AF65-F5344CB8AC3E}">
        <p14:creationId xmlns:p14="http://schemas.microsoft.com/office/powerpoint/2010/main" val="1571667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Model S362ANI is a whole-mantle shear-velocity model derived from surface-wave dispersion, surface- and body-wave waveforms and body-wave travel-times.</a:t>
            </a:r>
          </a:p>
          <a:p>
            <a:r>
              <a:rPr lang="en-US" sz="1200" b="0" i="0" u="none" strike="noStrike" kern="1200" baseline="0" dirty="0" smtClean="0">
                <a:solidFill>
                  <a:schemeClr val="tx1"/>
                </a:solidFill>
                <a:latin typeface="+mn-lt"/>
                <a:ea typeface="+mn-ea"/>
                <a:cs typeface="+mn-cs"/>
              </a:rPr>
              <a:t>The data are inverted for isotropic Voigt average shear velocity and variations in shear-velocity anisotropy in the upper mantle…Model SAW642AN is a whole-mantle anisotropic model of</a:t>
            </a:r>
          </a:p>
          <a:p>
            <a:r>
              <a:rPr lang="en-US" sz="1200" b="0" i="0" u="none" strike="noStrike" kern="1200" baseline="0" dirty="0" smtClean="0">
                <a:solidFill>
                  <a:schemeClr val="tx1"/>
                </a:solidFill>
                <a:latin typeface="+mn-lt"/>
                <a:ea typeface="+mn-ea"/>
                <a:cs typeface="+mn-cs"/>
              </a:rPr>
              <a:t>the mantle derived from three-component surface-wave and </a:t>
            </a:r>
            <a:r>
              <a:rPr lang="en-US" sz="1200" b="0" i="0" u="none" strike="noStrike" kern="1200" baseline="0" dirty="0" err="1" smtClean="0">
                <a:solidFill>
                  <a:schemeClr val="tx1"/>
                </a:solidFill>
                <a:latin typeface="+mn-lt"/>
                <a:ea typeface="+mn-ea"/>
                <a:cs typeface="+mn-cs"/>
              </a:rPr>
              <a:t>bodywave</a:t>
            </a:r>
            <a:r>
              <a:rPr lang="en-US" sz="1200" b="0" i="0" u="none" strike="noStrike" kern="1200" baseline="0" dirty="0" smtClean="0">
                <a:solidFill>
                  <a:schemeClr val="tx1"/>
                </a:solidFill>
                <a:latin typeface="+mn-lt"/>
                <a:ea typeface="+mn-ea"/>
                <a:cs typeface="+mn-cs"/>
              </a:rPr>
              <a:t> waveforms…shear velocity and the parameter </a:t>
            </a:r>
            <a:r>
              <a:rPr lang="en-US" sz="1200" b="0" i="0" u="none" strike="noStrike" kern="1200" baseline="0" dirty="0" err="1" smtClean="0">
                <a:solidFill>
                  <a:schemeClr val="tx1"/>
                </a:solidFill>
                <a:latin typeface="+mn-lt"/>
                <a:ea typeface="+mn-ea"/>
                <a:cs typeface="+mn-cs"/>
              </a:rPr>
              <a:t>η</a:t>
            </a:r>
            <a:r>
              <a:rPr lang="en-US" sz="1200" b="0" i="0" u="none" strike="noStrike" kern="1200" baseline="0" dirty="0" smtClean="0">
                <a:solidFill>
                  <a:schemeClr val="tx1"/>
                </a:solidFill>
                <a:latin typeface="+mn-lt"/>
                <a:ea typeface="+mn-ea"/>
                <a:cs typeface="+mn-cs"/>
              </a:rPr>
              <a:t> that represents the ratio of horizontally and vertically polarized shear wave speed.</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41</a:t>
            </a:fld>
            <a:endParaRPr lang="en-US"/>
          </a:p>
        </p:txBody>
      </p:sp>
    </p:spTree>
    <p:extLst>
      <p:ext uri="{BB962C8B-B14F-4D97-AF65-F5344CB8AC3E}">
        <p14:creationId xmlns:p14="http://schemas.microsoft.com/office/powerpoint/2010/main" val="688532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Below 200 km the ridge related signals become</a:t>
            </a:r>
            <a:r>
              <a:rPr lang="en-US" baseline="0" dirty="0" smtClean="0"/>
              <a:t> fragmented and offset from the ridges. However, they seem to connect to ridges at shallow depths.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42</a:t>
            </a:fld>
            <a:endParaRPr lang="en-US"/>
          </a:p>
        </p:txBody>
      </p:sp>
    </p:spTree>
    <p:extLst>
      <p:ext uri="{BB962C8B-B14F-4D97-AF65-F5344CB8AC3E}">
        <p14:creationId xmlns:p14="http://schemas.microsoft.com/office/powerpoint/2010/main" val="4092222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(8/13/13 08:04) -----</a:t>
            </a:r>
          </a:p>
          <a:p>
            <a:r>
              <a:rPr lang="en-US"/>
              <a:t>At depths below 200 km the spreading ridge surrounding Antarctica is characterized by a shear velocity gradient from fast under the ridge to slower into plate interiors.</a:t>
            </a:r>
          </a:p>
        </p:txBody>
      </p:sp>
      <p:sp>
        <p:nvSpPr>
          <p:cNvPr id="4" name="Slide Number Placeholder 3"/>
          <p:cNvSpPr>
            <a:spLocks noGrp="1"/>
          </p:cNvSpPr>
          <p:nvPr>
            <p:ph type="sldNum" sz="quarter" idx="10"/>
          </p:nvPr>
        </p:nvSpPr>
        <p:spPr/>
        <p:txBody>
          <a:bodyPr/>
          <a:lstStyle/>
          <a:p>
            <a:fld id="{4AAC9E93-5B8C-794F-8453-A467500DF626}" type="slidenum">
              <a:rPr lang="en-US" smtClean="0"/>
              <a:t>43</a:t>
            </a:fld>
            <a:endParaRPr lang="en-US"/>
          </a:p>
        </p:txBody>
      </p:sp>
    </p:spTree>
    <p:extLst>
      <p:ext uri="{BB962C8B-B14F-4D97-AF65-F5344CB8AC3E}">
        <p14:creationId xmlns:p14="http://schemas.microsoft.com/office/powerpoint/2010/main" val="213661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Ridges are most pronounced</a:t>
            </a:r>
            <a:r>
              <a:rPr lang="en-US" baseline="0" dirty="0" smtClean="0"/>
              <a:t> above 200 km depth, but some ridge segments can be traced down to 600 km and some non ridge regions have similar deep structures that merge with ridges below 200 km…</a:t>
            </a:r>
            <a:r>
              <a:rPr lang="en-US" sz="1200" b="0" i="0" u="none" strike="noStrike" kern="1200" baseline="0" dirty="0" smtClean="0">
                <a:solidFill>
                  <a:schemeClr val="tx1"/>
                </a:solidFill>
                <a:latin typeface="+mn-lt"/>
                <a:ea typeface="+mn-ea"/>
                <a:cs typeface="+mn-cs"/>
              </a:rPr>
              <a:t> In oceanic areas, the low-velocity signature </a:t>
            </a:r>
            <a:r>
              <a:rPr lang="en-US" sz="1200" b="0" i="0" u="none" strike="noStrike" kern="1200" baseline="0" dirty="0" err="1" smtClean="0">
                <a:solidFill>
                  <a:schemeClr val="tx1"/>
                </a:solidFill>
                <a:latin typeface="+mn-lt"/>
                <a:ea typeface="+mn-ea"/>
                <a:cs typeface="+mn-cs"/>
              </a:rPr>
              <a:t>ofthe</a:t>
            </a:r>
            <a:r>
              <a:rPr lang="en-US" sz="1200" b="0" i="0" u="none" strike="noStrike" kern="1200" baseline="0" dirty="0" smtClean="0">
                <a:solidFill>
                  <a:schemeClr val="tx1"/>
                </a:solidFill>
                <a:latin typeface="+mn-lt"/>
                <a:ea typeface="+mn-ea"/>
                <a:cs typeface="+mn-cs"/>
              </a:rPr>
              <a:t> mid-oceanic ridges surrounding Antarctica is rather shallow and vanishes at 150 km depth. The amplitude of the seismic anomaly is correlated with spreading rates, the strongest low-velocity anomalies being associated with the fastest ridges (the East </a:t>
            </a:r>
            <a:r>
              <a:rPr lang="en-US" sz="1200" b="0" i="0" u="none" strike="noStrike" kern="1200" baseline="0" dirty="0" err="1" smtClean="0">
                <a:solidFill>
                  <a:schemeClr val="tx1"/>
                </a:solidFill>
                <a:latin typeface="+mn-lt"/>
                <a:ea typeface="+mn-ea"/>
                <a:cs typeface="+mn-cs"/>
              </a:rPr>
              <a:t>PaciÅëc</a:t>
            </a:r>
            <a:r>
              <a:rPr lang="en-US" sz="1200" b="0" i="0" u="none" strike="noStrike" kern="1200" baseline="0" dirty="0" smtClean="0">
                <a:solidFill>
                  <a:schemeClr val="tx1"/>
                </a:solidFill>
                <a:latin typeface="+mn-lt"/>
                <a:ea typeface="+mn-ea"/>
                <a:cs typeface="+mn-cs"/>
              </a:rPr>
              <a:t> Rise, the South East Indian Ridge, see Fig. 4a ). An exception is the Australian^ Antarctic Discordance (AAD), a peculiar region of the South East Indian Ridge lying between 120‡E and 127‡E. In our model, this area is associated with a structure relatively fast compared to the neighboring portions of the ridge…</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44</a:t>
            </a:fld>
            <a:endParaRPr lang="en-US"/>
          </a:p>
        </p:txBody>
      </p:sp>
    </p:spTree>
    <p:extLst>
      <p:ext uri="{BB962C8B-B14F-4D97-AF65-F5344CB8AC3E}">
        <p14:creationId xmlns:p14="http://schemas.microsoft.com/office/powerpoint/2010/main" val="3506829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Ridge anomalies surrounding Antarctica</a:t>
            </a:r>
            <a:r>
              <a:rPr lang="en-US" baseline="0" dirty="0" smtClean="0"/>
              <a:t> can be traced down to 600 km but similar anomalies occur off-ridge that merge with the ridge </a:t>
            </a:r>
            <a:r>
              <a:rPr lang="en-US" baseline="0" dirty="0" err="1" smtClean="0"/>
              <a:t>anmaly</a:t>
            </a:r>
            <a:r>
              <a:rPr lang="en-US" baseline="0" dirty="0" smtClean="0"/>
              <a:t> at shallow depths. </a:t>
            </a:r>
            <a:r>
              <a:rPr lang="en-US" sz="1200" b="0" i="0" u="none" strike="noStrike" kern="1200" baseline="0" dirty="0" smtClean="0">
                <a:solidFill>
                  <a:schemeClr val="tx1"/>
                </a:solidFill>
                <a:latin typeface="+mn-lt"/>
                <a:ea typeface="+mn-ea"/>
                <a:cs typeface="+mn-cs"/>
              </a:rPr>
              <a:t>On cross-sections CCP</a:t>
            </a:r>
          </a:p>
          <a:p>
            <a:r>
              <a:rPr lang="en-US" sz="1200" b="0" i="0" u="none" strike="noStrike" kern="1200" baseline="0" dirty="0" smtClean="0">
                <a:solidFill>
                  <a:schemeClr val="tx1"/>
                </a:solidFill>
                <a:latin typeface="+mn-lt"/>
                <a:ea typeface="+mn-ea"/>
                <a:cs typeface="+mn-cs"/>
              </a:rPr>
              <a:t> and DDP , another continuous low-velocity vertical structure with an amplitude greater than 1% is found down to 600 km depth beneath a portion of the </a:t>
            </a:r>
            <a:r>
              <a:rPr lang="en-US" sz="1200" b="0" i="0" u="none" strike="noStrike" kern="1200" baseline="0" dirty="0" err="1" smtClean="0">
                <a:solidFill>
                  <a:schemeClr val="tx1"/>
                </a:solidFill>
                <a:latin typeface="+mn-lt"/>
                <a:ea typeface="+mn-ea"/>
                <a:cs typeface="+mn-cs"/>
              </a:rPr>
              <a:t>PaciÅëc^Antarctic</a:t>
            </a:r>
            <a:r>
              <a:rPr lang="en-US" sz="1200" b="0" i="0" u="none" strike="noStrike" kern="1200" baseline="0" dirty="0" smtClean="0">
                <a:solidFill>
                  <a:schemeClr val="tx1"/>
                </a:solidFill>
                <a:latin typeface="+mn-lt"/>
                <a:ea typeface="+mn-ea"/>
                <a:cs typeface="+mn-cs"/>
              </a:rPr>
              <a:t> Ridge (PAR) close to the</a:t>
            </a:r>
          </a:p>
          <a:p>
            <a:r>
              <a:rPr lang="en-US" sz="1200" b="0" i="0" u="none" strike="noStrike" kern="1200" baseline="0" dirty="0" err="1" smtClean="0">
                <a:solidFill>
                  <a:schemeClr val="tx1"/>
                </a:solidFill>
                <a:latin typeface="+mn-lt"/>
                <a:ea typeface="+mn-ea"/>
                <a:cs typeface="+mn-cs"/>
              </a:rPr>
              <a:t>Balleny</a:t>
            </a:r>
            <a:r>
              <a:rPr lang="en-US" sz="1200" b="0" i="0" u="none" strike="noStrike" kern="1200" baseline="0" dirty="0" smtClean="0">
                <a:solidFill>
                  <a:schemeClr val="tx1"/>
                </a:solidFill>
                <a:latin typeface="+mn-lt"/>
                <a:ea typeface="+mn-ea"/>
                <a:cs typeface="+mn-cs"/>
              </a:rPr>
              <a:t> Islands (BI). The AS-MBL, PAR and RS …Some anomalies are remarkable because they are continuous from the asthenosphere down to transition zone depths, and they are not likely to be</a:t>
            </a:r>
          </a:p>
          <a:p>
            <a:r>
              <a:rPr lang="en-US" sz="1200" b="0" i="0" u="none" strike="noStrike" kern="1200" baseline="0" dirty="0" err="1" smtClean="0">
                <a:solidFill>
                  <a:schemeClr val="tx1"/>
                </a:solidFill>
                <a:latin typeface="+mn-lt"/>
                <a:ea typeface="+mn-ea"/>
                <a:cs typeface="+mn-cs"/>
              </a:rPr>
              <a:t>artefacts</a:t>
            </a:r>
            <a:r>
              <a:rPr lang="en-US" sz="1200" b="0" i="0" u="none" strike="noStrike" kern="1200" baseline="0" dirty="0" smtClean="0">
                <a:solidFill>
                  <a:schemeClr val="tx1"/>
                </a:solidFill>
                <a:latin typeface="+mn-lt"/>
                <a:ea typeface="+mn-ea"/>
                <a:cs typeface="+mn-cs"/>
              </a:rPr>
              <a:t> of the method, as shown by synthetic experiments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45</a:t>
            </a:fld>
            <a:endParaRPr lang="en-US"/>
          </a:p>
        </p:txBody>
      </p:sp>
    </p:spTree>
    <p:extLst>
      <p:ext uri="{BB962C8B-B14F-4D97-AF65-F5344CB8AC3E}">
        <p14:creationId xmlns:p14="http://schemas.microsoft.com/office/powerpoint/2010/main" val="386079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Perturbations of the </a:t>
            </a:r>
            <a:r>
              <a:rPr lang="en-US" sz="1200" b="1" i="0" u="none" strike="noStrike" kern="1200" baseline="0" dirty="0" smtClean="0">
                <a:solidFill>
                  <a:schemeClr val="tx1"/>
                </a:solidFill>
                <a:latin typeface="+mn-lt"/>
                <a:ea typeface="+mn-ea"/>
                <a:cs typeface="+mn-cs"/>
              </a:rPr>
              <a:t>S</a:t>
            </a:r>
            <a:r>
              <a:rPr lang="en-US" sz="1200" b="0" i="0" u="none" strike="noStrike" kern="1200" baseline="0" dirty="0" smtClean="0">
                <a:solidFill>
                  <a:schemeClr val="tx1"/>
                </a:solidFill>
                <a:latin typeface="+mn-lt"/>
                <a:ea typeface="+mn-ea"/>
                <a:cs typeface="+mn-cs"/>
              </a:rPr>
              <a:t>V -wave velocities</a:t>
            </a:r>
          </a:p>
          <a:p>
            <a:r>
              <a:rPr lang="en-US" sz="1200" b="0" i="0" u="none" strike="noStrike" kern="1200" baseline="0" dirty="0" smtClean="0">
                <a:solidFill>
                  <a:schemeClr val="tx1"/>
                </a:solidFill>
                <a:latin typeface="+mn-lt"/>
                <a:ea typeface="+mn-ea"/>
                <a:cs typeface="+mn-cs"/>
              </a:rPr>
              <a:t>expressed relative to the PREM values at 60km (top</a:t>
            </a:r>
          </a:p>
          <a:p>
            <a:r>
              <a:rPr lang="en-US" sz="1200" b="0" i="0" u="none" strike="noStrike" kern="1200" baseline="0" dirty="0" smtClean="0">
                <a:solidFill>
                  <a:schemeClr val="tx1"/>
                </a:solidFill>
                <a:latin typeface="+mn-lt"/>
                <a:ea typeface="+mn-ea"/>
                <a:cs typeface="+mn-cs"/>
              </a:rPr>
              <a:t>left), 100km (top right), 200km (bottom left) and 280km</a:t>
            </a:r>
          </a:p>
          <a:p>
            <a:r>
              <a:rPr lang="en-US" sz="1200" b="0" i="0" u="none" strike="noStrike" kern="1200" baseline="0" dirty="0" smtClean="0">
                <a:solidFill>
                  <a:schemeClr val="tx1"/>
                </a:solidFill>
                <a:latin typeface="+mn-lt"/>
                <a:ea typeface="+mn-ea"/>
                <a:cs typeface="+mn-cs"/>
              </a:rPr>
              <a:t>(bottom right) depth. (b) The azimuthal anisotropy</a:t>
            </a:r>
          </a:p>
          <a:p>
            <a:r>
              <a:rPr lang="en-US" sz="1200" b="0" i="0" u="none" strike="noStrike" kern="1200" baseline="0" dirty="0" smtClean="0">
                <a:solidFill>
                  <a:schemeClr val="tx1"/>
                </a:solidFill>
                <a:latin typeface="+mn-lt"/>
                <a:ea typeface="+mn-ea"/>
                <a:cs typeface="+mn-cs"/>
              </a:rPr>
              <a:t>(G parameters) with the fast directions of horizontally</a:t>
            </a:r>
          </a:p>
          <a:p>
            <a:r>
              <a:rPr lang="en-US" sz="1200" b="0" i="0" u="none" strike="noStrike" kern="1200" baseline="0" dirty="0" smtClean="0">
                <a:solidFill>
                  <a:schemeClr val="tx1"/>
                </a:solidFill>
                <a:latin typeface="+mn-lt"/>
                <a:ea typeface="+mn-ea"/>
                <a:cs typeface="+mn-cs"/>
              </a:rPr>
              <a:t>propagating </a:t>
            </a:r>
            <a:r>
              <a:rPr lang="en-US" sz="1200" b="1" i="0" u="none" strike="noStrike" kern="1200" baseline="0" dirty="0" smtClean="0">
                <a:solidFill>
                  <a:schemeClr val="tx1"/>
                </a:solidFill>
                <a:latin typeface="+mn-lt"/>
                <a:ea typeface="+mn-ea"/>
                <a:cs typeface="+mn-cs"/>
              </a:rPr>
              <a:t>S</a:t>
            </a:r>
            <a:r>
              <a:rPr lang="en-US" sz="1200" b="0" i="0" u="none" strike="noStrike" kern="1200" baseline="0" dirty="0" smtClean="0">
                <a:solidFill>
                  <a:schemeClr val="tx1"/>
                </a:solidFill>
                <a:latin typeface="+mn-lt"/>
                <a:ea typeface="+mn-ea"/>
                <a:cs typeface="+mn-cs"/>
              </a:rPr>
              <a:t>V -</a:t>
            </a:r>
            <a:r>
              <a:rPr lang="en-US" sz="1200" b="0" i="0" u="none" strike="noStrike" kern="1200" baseline="0" dirty="0" err="1" smtClean="0">
                <a:solidFill>
                  <a:schemeClr val="tx1"/>
                </a:solidFill>
                <a:latin typeface="+mn-lt"/>
                <a:ea typeface="+mn-ea"/>
                <a:cs typeface="+mn-cs"/>
              </a:rPr>
              <a:t>waves.The</a:t>
            </a:r>
            <a:r>
              <a:rPr lang="en-US" sz="1200" b="0" i="0" u="none" strike="noStrike" kern="1200" baseline="0" dirty="0" smtClean="0">
                <a:solidFill>
                  <a:schemeClr val="tx1"/>
                </a:solidFill>
                <a:latin typeface="+mn-lt"/>
                <a:ea typeface="+mn-ea"/>
                <a:cs typeface="+mn-cs"/>
              </a:rPr>
              <a:t> red circles correspond to the</a:t>
            </a:r>
          </a:p>
          <a:p>
            <a:r>
              <a:rPr lang="en-US" sz="1200" b="0" i="0" u="none" strike="noStrike" kern="1200" baseline="0" dirty="0" smtClean="0">
                <a:solidFill>
                  <a:schemeClr val="tx1"/>
                </a:solidFill>
                <a:latin typeface="+mn-lt"/>
                <a:ea typeface="+mn-ea"/>
                <a:cs typeface="+mn-cs"/>
              </a:rPr>
              <a:t>African hotspots in the list of </a:t>
            </a:r>
            <a:r>
              <a:rPr lang="en-US" sz="1200" b="0" i="0" u="none" strike="noStrike" kern="1200" baseline="0" dirty="0" err="1" smtClean="0">
                <a:solidFill>
                  <a:schemeClr val="tx1"/>
                </a:solidFill>
                <a:latin typeface="+mn-lt"/>
                <a:ea typeface="+mn-ea"/>
                <a:cs typeface="+mn-cs"/>
              </a:rPr>
              <a:t>Courtillot</a:t>
            </a:r>
            <a:r>
              <a:rPr lang="en-US" sz="1200" b="0" i="0" u="none" strike="noStrike" kern="1200" baseline="0" dirty="0" smtClean="0">
                <a:solidFill>
                  <a:schemeClr val="tx1"/>
                </a:solidFill>
                <a:latin typeface="+mn-lt"/>
                <a:ea typeface="+mn-ea"/>
                <a:cs typeface="+mn-cs"/>
              </a:rPr>
              <a:t> et al. (2003).</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4</a:t>
            </a:fld>
            <a:endParaRPr lang="en-US"/>
          </a:p>
        </p:txBody>
      </p:sp>
    </p:spTree>
    <p:extLst>
      <p:ext uri="{BB962C8B-B14F-4D97-AF65-F5344CB8AC3E}">
        <p14:creationId xmlns:p14="http://schemas.microsoft.com/office/powerpoint/2010/main" val="1880478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Anderson et al. [38]  suggested that some of the low velocities observed in the asthenosphere could </a:t>
            </a:r>
            <a:r>
              <a:rPr lang="en-US" sz="1200" b="0" i="0" u="none" strike="noStrike" kern="1200" baseline="0" dirty="0" err="1" smtClean="0">
                <a:solidFill>
                  <a:schemeClr val="tx1"/>
                </a:solidFill>
                <a:latin typeface="+mn-lt"/>
                <a:ea typeface="+mn-ea"/>
                <a:cs typeface="+mn-cs"/>
              </a:rPr>
              <a:t>reÅíect</a:t>
            </a:r>
            <a:r>
              <a:rPr lang="en-US" sz="1200" b="0" i="0" u="none" strike="noStrike" kern="1200" baseline="0" dirty="0" smtClean="0">
                <a:solidFill>
                  <a:schemeClr val="tx1"/>
                </a:solidFill>
                <a:latin typeface="+mn-lt"/>
                <a:ea typeface="+mn-ea"/>
                <a:cs typeface="+mn-cs"/>
              </a:rPr>
              <a:t> previous positions of migrating ridges… anomalies in the SE Pacific Ocean and the South Indian Ocean also persist at relatively large depths in the mantle.</a:t>
            </a:r>
          </a:p>
          <a:p>
            <a:r>
              <a:rPr lang="en-US" sz="1200" b="0" i="0" u="none" strike="noStrike" kern="1200" baseline="0" dirty="0" smtClean="0">
                <a:solidFill>
                  <a:schemeClr val="tx1"/>
                </a:solidFill>
                <a:latin typeface="+mn-lt"/>
                <a:ea typeface="+mn-ea"/>
                <a:cs typeface="+mn-cs"/>
              </a:rPr>
              <a:t>----- Meeting Notes (8/13/13 08:04) -----</a:t>
            </a:r>
          </a:p>
          <a:p>
            <a:r>
              <a:rPr lang="en-US" sz="1200" b="0" i="0" u="none" strike="noStrike" kern="1200" baseline="0" dirty="0" smtClean="0">
                <a:solidFill>
                  <a:schemeClr val="tx1"/>
                </a:solidFill>
                <a:latin typeface="+mn-lt"/>
                <a:ea typeface="+mn-ea"/>
                <a:cs typeface="+mn-cs"/>
              </a:rPr>
              <a:t>At 410 km depth the average ridge is distinctly faster than the average ocean at these depths…this may be related to the observation that the average ridge residual tompograhy is also depressed relative to average ocean...</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46</a:t>
            </a:fld>
            <a:endParaRPr lang="en-US"/>
          </a:p>
        </p:txBody>
      </p:sp>
    </p:spTree>
    <p:extLst>
      <p:ext uri="{BB962C8B-B14F-4D97-AF65-F5344CB8AC3E}">
        <p14:creationId xmlns:p14="http://schemas.microsoft.com/office/powerpoint/2010/main" val="2293121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It is important to note at this stage that </a:t>
            </a:r>
            <a:r>
              <a:rPr lang="en-US" sz="1200" b="0" i="0" u="none" strike="noStrike" kern="1200" baseline="0" dirty="0" err="1" smtClean="0">
                <a:solidFill>
                  <a:schemeClr val="tx1"/>
                </a:solidFill>
                <a:latin typeface="+mn-lt"/>
                <a:ea typeface="+mn-ea"/>
                <a:cs typeface="+mn-cs"/>
              </a:rPr>
              <a:t>Tatsumoto’s</a:t>
            </a:r>
            <a:r>
              <a:rPr lang="en-US" sz="1200" b="0" i="0" u="none" strike="noStrike" kern="1200" baseline="0" dirty="0" smtClean="0">
                <a:solidFill>
                  <a:schemeClr val="tx1"/>
                </a:solidFill>
                <a:latin typeface="+mn-lt"/>
                <a:ea typeface="+mn-ea"/>
                <a:cs typeface="+mn-cs"/>
              </a:rPr>
              <a:t> geochemical evolution model is completely opposite to Schilling's ([71 ] ;Brooks et al. [79]) as schematically illustrated in Fig. 5. </a:t>
            </a:r>
            <a:r>
              <a:rPr lang="en-US" sz="1200" b="0" i="0" u="none" strike="noStrike" kern="1200" baseline="0" dirty="0" err="1" smtClean="0">
                <a:solidFill>
                  <a:schemeClr val="tx1"/>
                </a:solidFill>
                <a:latin typeface="+mn-lt"/>
                <a:ea typeface="+mn-ea"/>
                <a:cs typeface="+mn-cs"/>
              </a:rPr>
              <a:t>Tatsumoto</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Boirch</a:t>
            </a:r>
            <a:r>
              <a:rPr lang="en-US" sz="1200" b="0" i="0" u="none" strike="noStrike" kern="1200" baseline="0" dirty="0" smtClean="0">
                <a:solidFill>
                  <a:schemeClr val="tx1"/>
                </a:solidFill>
                <a:latin typeface="+mn-lt"/>
                <a:ea typeface="+mn-ea"/>
                <a:cs typeface="+mn-cs"/>
              </a:rPr>
              <a:t> envision that LIL elements were concentrated upward during the primary differentiation of the Earth and that the Hawaiian plume or blob is generated in this fertile asthenosphere (inner part of the convection cell, see Fig. 10).</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47</a:t>
            </a:fld>
            <a:endParaRPr lang="en-US"/>
          </a:p>
        </p:txBody>
      </p:sp>
    </p:spTree>
    <p:extLst>
      <p:ext uri="{BB962C8B-B14F-4D97-AF65-F5344CB8AC3E}">
        <p14:creationId xmlns:p14="http://schemas.microsoft.com/office/powerpoint/2010/main" val="3441554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Tatsumoto</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48</a:t>
            </a:fld>
            <a:endParaRPr lang="en-US"/>
          </a:p>
        </p:txBody>
      </p:sp>
    </p:spTree>
    <p:extLst>
      <p:ext uri="{BB962C8B-B14F-4D97-AF65-F5344CB8AC3E}">
        <p14:creationId xmlns:p14="http://schemas.microsoft.com/office/powerpoint/2010/main" val="689630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do HVA and LVA </a:t>
            </a:r>
            <a:r>
              <a:rPr lang="en-US" baseline="0" dirty="0" smtClean="0"/>
              <a:t> (</a:t>
            </a:r>
            <a:r>
              <a:rPr lang="en-US" dirty="0" smtClean="0"/>
              <a:t>slabs and plumes) end at 650 km from  but deep</a:t>
            </a:r>
            <a:r>
              <a:rPr lang="en-US" baseline="0" dirty="0" smtClean="0"/>
              <a:t> features </a:t>
            </a:r>
            <a:r>
              <a:rPr lang="en-US" dirty="0" smtClean="0"/>
              <a:t> are terminated by 650 . </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51</a:t>
            </a:fld>
            <a:endParaRPr lang="en-US"/>
          </a:p>
        </p:txBody>
      </p:sp>
    </p:spTree>
    <p:extLst>
      <p:ext uri="{BB962C8B-B14F-4D97-AF65-F5344CB8AC3E}">
        <p14:creationId xmlns:p14="http://schemas.microsoft.com/office/powerpoint/2010/main" val="1363065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do HVA and LVA </a:t>
            </a:r>
            <a:r>
              <a:rPr lang="en-US" baseline="0" dirty="0" smtClean="0"/>
              <a:t> (</a:t>
            </a:r>
            <a:r>
              <a:rPr lang="en-US" dirty="0" smtClean="0"/>
              <a:t>slabs and plumes) end at 650 km from  but deep</a:t>
            </a:r>
            <a:r>
              <a:rPr lang="en-US" baseline="0" dirty="0" smtClean="0"/>
              <a:t> features </a:t>
            </a:r>
            <a:r>
              <a:rPr lang="en-US" dirty="0" smtClean="0"/>
              <a:t> are terminated by 650 . </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52</a:t>
            </a:fld>
            <a:endParaRPr lang="en-US"/>
          </a:p>
        </p:txBody>
      </p:sp>
    </p:spTree>
    <p:extLst>
      <p:ext uri="{BB962C8B-B14F-4D97-AF65-F5344CB8AC3E}">
        <p14:creationId xmlns:p14="http://schemas.microsoft.com/office/powerpoint/2010/main" val="1363065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55</a:t>
            </a:fld>
            <a:endParaRPr lang="en-US"/>
          </a:p>
        </p:txBody>
      </p:sp>
    </p:spTree>
    <p:extLst>
      <p:ext uri="{BB962C8B-B14F-4D97-AF65-F5344CB8AC3E}">
        <p14:creationId xmlns:p14="http://schemas.microsoft.com/office/powerpoint/2010/main" val="520083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ED3C58-ED2A-4449-9D69-AE20721AD190}" type="slidenum">
              <a:rPr lang="en-US" sz="1200"/>
              <a:pPr/>
              <a:t>58</a:t>
            </a:fld>
            <a:endParaRPr lang="en-US" sz="1200"/>
          </a:p>
        </p:txBody>
      </p:sp>
      <p:sp>
        <p:nvSpPr>
          <p:cNvPr id="153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771" name="Rectangle 3"/>
          <p:cNvSpPr>
            <a:spLocks noGrp="1" noChangeArrowheads="1"/>
          </p:cNvSpPr>
          <p:nvPr>
            <p:ph type="body" idx="1"/>
          </p:nvPr>
        </p:nvSpPr>
        <p:spPr>
          <a:noFill/>
        </p:spPr>
        <p:txBody>
          <a:bodyPr/>
          <a:lstStyle/>
          <a:p>
            <a:r>
              <a:rPr lang="en-US"/>
              <a:t>Some ridges extend to great depth.</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Most surface features (except for some ridge segments) terminate at ~220 km depth but deep features with VSH&gt;VSV  appear to be</a:t>
            </a:r>
          </a:p>
          <a:p>
            <a:r>
              <a:rPr lang="en-US" baseline="0" dirty="0" smtClean="0"/>
              <a:t> </a:t>
            </a:r>
            <a:r>
              <a:rPr lang="en-US" baseline="0" dirty="0" err="1" smtClean="0"/>
              <a:t>upwellings</a:t>
            </a:r>
            <a:r>
              <a:rPr lang="en-US" baseline="0" dirty="0" smtClean="0"/>
              <a:t>,  also terminate at the 220 boundary</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59</a:t>
            </a:fld>
            <a:endParaRPr lang="en-US"/>
          </a:p>
        </p:txBody>
      </p:sp>
    </p:spTree>
    <p:extLst>
      <p:ext uri="{BB962C8B-B14F-4D97-AF65-F5344CB8AC3E}">
        <p14:creationId xmlns:p14="http://schemas.microsoft.com/office/powerpoint/2010/main" val="4193547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the tomographic signatures of most ridges terminate above</a:t>
            </a:r>
            <a:r>
              <a:rPr lang="en-US" baseline="0" dirty="0" smtClean="0"/>
              <a:t> 200 km depth, some features that may be ridge-related, but often offset, extend much deeper.</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60</a:t>
            </a:fld>
            <a:endParaRPr lang="en-US"/>
          </a:p>
        </p:txBody>
      </p:sp>
    </p:spTree>
    <p:extLst>
      <p:ext uri="{BB962C8B-B14F-4D97-AF65-F5344CB8AC3E}">
        <p14:creationId xmlns:p14="http://schemas.microsoft.com/office/powerpoint/2010/main" val="2278260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7 (a), (b), (c) and (d) Vertical cross-sections from 75 to 675 km depth along the profiles plotted on the maps. The velocity variations are calculated relatively to a smoothed version of PREM (Fig. 3). The contour line displays the </a:t>
            </a:r>
            <a:r>
              <a:rPr lang="en-US" sz="1200" b="1" i="0" u="none" strike="noStrike" kern="1200" baseline="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1.6% velocity perturbation which roughly corresponds to twice the a posteriori error (95% </a:t>
            </a:r>
            <a:r>
              <a:rPr lang="en-US" sz="1200" b="0" i="0" u="none" strike="noStrike" kern="1200" baseline="0" dirty="0" err="1" smtClean="0">
                <a:solidFill>
                  <a:schemeClr val="tx1"/>
                </a:solidFill>
                <a:latin typeface="+mn-lt"/>
                <a:ea typeface="+mn-ea"/>
                <a:cs typeface="+mn-cs"/>
              </a:rPr>
              <a:t>conÅëdence</a:t>
            </a:r>
            <a:r>
              <a:rPr lang="en-US" sz="1200" b="0" i="0" u="none" strike="noStrike" kern="1200" baseline="0" dirty="0" smtClean="0">
                <a:solidFill>
                  <a:schemeClr val="tx1"/>
                </a:solidFill>
                <a:latin typeface="+mn-lt"/>
                <a:ea typeface="+mn-ea"/>
                <a:cs typeface="+mn-cs"/>
              </a:rPr>
              <a:t> level in the results) for depths below 300 km. Empty diamonds are plotted at 20‡ intervals on the paths and correspond to the </a:t>
            </a:r>
            <a:r>
              <a:rPr lang="en-US" sz="1200" b="0" i="0" u="none" strike="noStrike" kern="1200" baseline="0" dirty="0" err="1" smtClean="0">
                <a:solidFill>
                  <a:schemeClr val="tx1"/>
                </a:solidFill>
                <a:latin typeface="+mn-lt"/>
                <a:ea typeface="+mn-ea"/>
                <a:cs typeface="+mn-cs"/>
              </a:rPr>
              <a:t>tickmarks</a:t>
            </a:r>
            <a:r>
              <a:rPr lang="en-US" sz="1200" b="0" i="0" u="none" strike="noStrike" kern="1200" baseline="0" dirty="0" smtClean="0">
                <a:solidFill>
                  <a:schemeClr val="tx1"/>
                </a:solidFill>
                <a:latin typeface="+mn-lt"/>
                <a:ea typeface="+mn-ea"/>
                <a:cs typeface="+mn-cs"/>
              </a:rPr>
              <a:t> on the cross-sections. Labels above the cross-sections refer to anomalies(SEP, Southeast </a:t>
            </a:r>
            <a:r>
              <a:rPr lang="en-US" sz="1200" b="0" i="0" u="none" strike="noStrike" kern="1200" baseline="0" dirty="0" err="1" smtClean="0">
                <a:solidFill>
                  <a:schemeClr val="tx1"/>
                </a:solidFill>
                <a:latin typeface="+mn-lt"/>
                <a:ea typeface="+mn-ea"/>
                <a:cs typeface="+mn-cs"/>
              </a:rPr>
              <a:t>PaciÅëc</a:t>
            </a:r>
            <a:r>
              <a:rPr lang="en-US" sz="1200" b="0" i="0" u="none" strike="noStrike" kern="1200" baseline="0" dirty="0" smtClean="0">
                <a:solidFill>
                  <a:schemeClr val="tx1"/>
                </a:solidFill>
                <a:latin typeface="+mn-lt"/>
                <a:ea typeface="+mn-ea"/>
                <a:cs typeface="+mn-cs"/>
              </a:rPr>
              <a:t>; AS^MBL,</a:t>
            </a:r>
          </a:p>
          <a:p>
            <a:r>
              <a:rPr lang="en-US" sz="1200" b="0" i="0" u="none" strike="noStrike" kern="1200" baseline="0" dirty="0" smtClean="0">
                <a:solidFill>
                  <a:schemeClr val="tx1"/>
                </a:solidFill>
                <a:latin typeface="+mn-lt"/>
                <a:ea typeface="+mn-ea"/>
                <a:cs typeface="+mn-cs"/>
              </a:rPr>
              <a:t>Amundsen </a:t>
            </a:r>
            <a:r>
              <a:rPr lang="en-US" sz="1200" b="0" i="0" u="none" strike="noStrike" kern="1200" baseline="0" dirty="0" err="1" smtClean="0">
                <a:solidFill>
                  <a:schemeClr val="tx1"/>
                </a:solidFill>
                <a:latin typeface="+mn-lt"/>
                <a:ea typeface="+mn-ea"/>
                <a:cs typeface="+mn-cs"/>
              </a:rPr>
              <a:t>Sea^Marie</a:t>
            </a:r>
            <a:r>
              <a:rPr lang="en-US" sz="1200" b="0" i="0" u="none" strike="noStrike" kern="1200" baseline="0" dirty="0" smtClean="0">
                <a:solidFill>
                  <a:schemeClr val="tx1"/>
                </a:solidFill>
                <a:latin typeface="+mn-lt"/>
                <a:ea typeface="+mn-ea"/>
                <a:cs typeface="+mn-cs"/>
              </a:rPr>
              <a:t> Byrd Land; RS, Ross Sea; PAR, </a:t>
            </a:r>
            <a:r>
              <a:rPr lang="en-US" sz="1200" b="0" i="0" u="none" strike="noStrike" kern="1200" baseline="0" dirty="0" err="1" smtClean="0">
                <a:solidFill>
                  <a:schemeClr val="tx1"/>
                </a:solidFill>
                <a:latin typeface="+mn-lt"/>
                <a:ea typeface="+mn-ea"/>
                <a:cs typeface="+mn-cs"/>
              </a:rPr>
              <a:t>PaciÅë</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c^Antarctic</a:t>
            </a:r>
            <a:r>
              <a:rPr lang="en-US" sz="1200" b="0" i="0" u="none" strike="noStrike" kern="1200" baseline="0" dirty="0" smtClean="0">
                <a:solidFill>
                  <a:schemeClr val="tx1"/>
                </a:solidFill>
                <a:latin typeface="+mn-lt"/>
                <a:ea typeface="+mn-ea"/>
                <a:cs typeface="+mn-cs"/>
              </a:rPr>
              <a:t> Ridge; and BI, </a:t>
            </a:r>
            <a:r>
              <a:rPr lang="en-US" sz="1200" b="0" i="0" u="none" strike="noStrike" kern="1200" baseline="0" dirty="0" err="1" smtClean="0">
                <a:solidFill>
                  <a:schemeClr val="tx1"/>
                </a:solidFill>
                <a:latin typeface="+mn-lt"/>
                <a:ea typeface="+mn-ea"/>
                <a:cs typeface="+mn-cs"/>
              </a:rPr>
              <a:t>Balleny</a:t>
            </a:r>
            <a:r>
              <a:rPr lang="en-US" sz="1200" b="0" i="0" u="none" strike="noStrike" kern="1200" baseline="0" dirty="0" smtClean="0">
                <a:solidFill>
                  <a:schemeClr val="tx1"/>
                </a:solidFill>
                <a:latin typeface="+mn-lt"/>
                <a:ea typeface="+mn-ea"/>
                <a:cs typeface="+mn-cs"/>
              </a:rPr>
              <a:t> Islands). (e), (f), (g) and (h) A posteriori error cross-sections corresponding to the cross-sections of (a), (b), (c) and (d). Note that the a posteriori error in all four cross-sections is smaller than 0.04 km/s</a:t>
            </a:r>
          </a:p>
          <a:p>
            <a:r>
              <a:rPr lang="en-US" sz="1200" b="0" i="0" u="none" strike="noStrike" kern="1200" baseline="0" dirty="0" smtClean="0">
                <a:solidFill>
                  <a:schemeClr val="tx1"/>
                </a:solidFill>
                <a:latin typeface="+mn-lt"/>
                <a:ea typeface="+mn-ea"/>
                <a:cs typeface="+mn-cs"/>
              </a:rPr>
              <a:t>down to 675 km depth (except on the left edge of cross-section AA</a:t>
            </a:r>
            <a:r>
              <a:rPr lang="en-US" sz="1200" b="1" i="0"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61</a:t>
            </a:fld>
            <a:endParaRPr lang="en-US"/>
          </a:p>
        </p:txBody>
      </p:sp>
    </p:spTree>
    <p:extLst>
      <p:ext uri="{BB962C8B-B14F-4D97-AF65-F5344CB8AC3E}">
        <p14:creationId xmlns:p14="http://schemas.microsoft.com/office/powerpoint/2010/main" val="2442237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(8/13/13 08:04) -----</a:t>
            </a:r>
          </a:p>
          <a:p>
            <a:r>
              <a:rPr lang="en-US"/>
              <a:t>By 250 km depth the ridge system has essentially disppeared from tomographic maps except for isolated patches and ridge parallel structures well offset from the surface expression of ridges. </a:t>
            </a:r>
          </a:p>
        </p:txBody>
      </p:sp>
      <p:sp>
        <p:nvSpPr>
          <p:cNvPr id="4" name="Slide Number Placeholder 3"/>
          <p:cNvSpPr>
            <a:spLocks noGrp="1"/>
          </p:cNvSpPr>
          <p:nvPr>
            <p:ph type="sldNum" sz="quarter" idx="10"/>
          </p:nvPr>
        </p:nvSpPr>
        <p:spPr/>
        <p:txBody>
          <a:bodyPr/>
          <a:lstStyle/>
          <a:p>
            <a:fld id="{4AAC9E93-5B8C-794F-8453-A467500DF626}" type="slidenum">
              <a:rPr lang="en-US" smtClean="0"/>
              <a:t>5</a:t>
            </a:fld>
            <a:endParaRPr lang="en-US"/>
          </a:p>
        </p:txBody>
      </p:sp>
    </p:spTree>
    <p:extLst>
      <p:ext uri="{BB962C8B-B14F-4D97-AF65-F5344CB8AC3E}">
        <p14:creationId xmlns:p14="http://schemas.microsoft.com/office/powerpoint/2010/main" val="3386289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3. S-wave velocity lateral variations with respect to the</a:t>
            </a:r>
          </a:p>
          <a:p>
            <a:r>
              <a:rPr lang="en-US" sz="1200" b="0" i="0" u="none" strike="noStrike" kern="1200" baseline="0" dirty="0" smtClean="0">
                <a:solidFill>
                  <a:schemeClr val="tx1"/>
                </a:solidFill>
                <a:latin typeface="+mn-lt"/>
                <a:ea typeface="+mn-ea"/>
                <a:cs typeface="+mn-cs"/>
              </a:rPr>
              <a:t>average value written at the bottom on each plot for depths:</a:t>
            </a:r>
          </a:p>
          <a:p>
            <a:r>
              <a:rPr lang="en-US" sz="1200" b="0" i="0" u="none" strike="noStrike" kern="1200" baseline="0" dirty="0" smtClean="0">
                <a:solidFill>
                  <a:schemeClr val="tx1"/>
                </a:solidFill>
                <a:latin typeface="+mn-lt"/>
                <a:ea typeface="+mn-ea"/>
                <a:cs typeface="+mn-cs"/>
              </a:rPr>
              <a:t>(a) 110 km; and (b) 210 km depth; (c) plate boundaries, hot</a:t>
            </a:r>
          </a:p>
          <a:p>
            <a:r>
              <a:rPr lang="en-US" sz="1200" b="0" i="0" u="none" strike="noStrike" kern="1200" baseline="0" dirty="0" smtClean="0">
                <a:solidFill>
                  <a:schemeClr val="tx1"/>
                </a:solidFill>
                <a:latin typeface="+mn-lt"/>
                <a:ea typeface="+mn-ea"/>
                <a:cs typeface="+mn-cs"/>
              </a:rPr>
              <a:t>spot locations and some geological features-after </a:t>
            </a:r>
            <a:r>
              <a:rPr lang="en-US" sz="1200" b="0" i="0" u="none" strike="noStrike" kern="1200" baseline="0" dirty="0" err="1" smtClean="0">
                <a:solidFill>
                  <a:schemeClr val="tx1"/>
                </a:solidFill>
                <a:latin typeface="+mn-lt"/>
                <a:ea typeface="+mn-ea"/>
                <a:cs typeface="+mn-cs"/>
              </a:rPr>
              <a:t>Crough</a:t>
            </a:r>
            <a:r>
              <a:rPr lang="en-US" sz="1200" b="0" i="0" u="none" strike="noStrike" kern="1200" baseline="0" dirty="0" smtClean="0">
                <a:solidFill>
                  <a:schemeClr val="tx1"/>
                </a:solidFill>
                <a:latin typeface="+mn-lt"/>
                <a:ea typeface="+mn-ea"/>
                <a:cs typeface="+mn-cs"/>
              </a:rPr>
              <a:t> (1983).</a:t>
            </a:r>
            <a:endParaRPr lang="en-US" dirty="0"/>
          </a:p>
        </p:txBody>
      </p:sp>
      <p:sp>
        <p:nvSpPr>
          <p:cNvPr id="4" name="Slide Number Placeholder 3"/>
          <p:cNvSpPr>
            <a:spLocks noGrp="1"/>
          </p:cNvSpPr>
          <p:nvPr>
            <p:ph type="sldNum" sz="quarter" idx="10"/>
          </p:nvPr>
        </p:nvSpPr>
        <p:spPr/>
        <p:txBody>
          <a:bodyPr/>
          <a:lstStyle/>
          <a:p>
            <a:fld id="{741937F2-4D00-674C-A0BE-543FE5C57DAD}" type="slidenum">
              <a:rPr lang="en-US" smtClean="0"/>
              <a:t>63</a:t>
            </a:fld>
            <a:endParaRPr lang="en-US"/>
          </a:p>
        </p:txBody>
      </p:sp>
    </p:spTree>
    <p:extLst>
      <p:ext uri="{BB962C8B-B14F-4D97-AF65-F5344CB8AC3E}">
        <p14:creationId xmlns:p14="http://schemas.microsoft.com/office/powerpoint/2010/main" val="3319524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Xu</a:t>
            </a:r>
            <a:r>
              <a:rPr lang="en-US" dirty="0" smtClean="0"/>
              <a:t>, </a:t>
            </a:r>
            <a:r>
              <a:rPr lang="en-US" dirty="0" err="1" smtClean="0"/>
              <a:t>Wenbo</a:t>
            </a:r>
            <a:r>
              <a:rPr lang="en-US" dirty="0" smtClean="0"/>
              <a:t>. </a:t>
            </a:r>
            <a:r>
              <a:rPr lang="en-US" sz="1200" b="0" i="0" u="none" strike="noStrike" kern="1200" baseline="0" dirty="0" smtClean="0">
                <a:solidFill>
                  <a:schemeClr val="tx1"/>
                </a:solidFill>
                <a:latin typeface="+mn-lt"/>
                <a:ea typeface="+mn-ea"/>
                <a:cs typeface="+mn-cs"/>
              </a:rPr>
              <a:t>Figure 3.10 Kinematic model (Lithgow-</a:t>
            </a:r>
            <a:r>
              <a:rPr lang="en-US" sz="1200" b="0" i="0" u="none" strike="noStrike" kern="1200" baseline="0" dirty="0" err="1" smtClean="0">
                <a:solidFill>
                  <a:schemeClr val="tx1"/>
                </a:solidFill>
                <a:latin typeface="+mn-lt"/>
                <a:ea typeface="+mn-ea"/>
                <a:cs typeface="+mn-cs"/>
              </a:rPr>
              <a:t>Bertelloni</a:t>
            </a:r>
            <a:r>
              <a:rPr lang="en-US" sz="1200" b="0" i="0" u="none" strike="noStrike" kern="1200" baseline="0" dirty="0" smtClean="0">
                <a:solidFill>
                  <a:schemeClr val="tx1"/>
                </a:solidFill>
                <a:latin typeface="+mn-lt"/>
                <a:ea typeface="+mn-ea"/>
                <a:cs typeface="+mn-cs"/>
              </a:rPr>
              <a:t> and Richards, 1998) of where slabs may be in the transition zone based on 120 </a:t>
            </a:r>
            <a:r>
              <a:rPr lang="en-US" sz="1200" b="0" i="0" u="none" strike="noStrike" kern="1200" baseline="0" dirty="0" err="1" smtClean="0">
                <a:solidFill>
                  <a:schemeClr val="tx1"/>
                </a:solidFill>
                <a:latin typeface="+mn-lt"/>
                <a:ea typeface="+mn-ea"/>
                <a:cs typeface="+mn-cs"/>
              </a:rPr>
              <a:t>Myr</a:t>
            </a:r>
            <a:r>
              <a:rPr lang="en-US" sz="1200" b="0" i="0" u="none" strike="noStrike" kern="1200" baseline="0" dirty="0" smtClean="0">
                <a:solidFill>
                  <a:schemeClr val="tx1"/>
                </a:solidFill>
                <a:latin typeface="+mn-lt"/>
                <a:ea typeface="+mn-ea"/>
                <a:cs typeface="+mn-cs"/>
              </a:rPr>
              <a:t> of </a:t>
            </a:r>
            <a:r>
              <a:rPr lang="en-US" sz="1200" b="0" i="0" u="none" strike="noStrike" kern="1200" baseline="0" dirty="0" err="1" smtClean="0">
                <a:solidFill>
                  <a:schemeClr val="tx1"/>
                </a:solidFill>
                <a:latin typeface="+mn-lt"/>
                <a:ea typeface="+mn-ea"/>
                <a:cs typeface="+mn-cs"/>
              </a:rPr>
              <a:t>subduction</a:t>
            </a:r>
            <a:r>
              <a:rPr lang="en-US" sz="1200" b="0" i="0" u="none" strike="noStrike" kern="1200" baseline="0" dirty="0" smtClean="0">
                <a:solidFill>
                  <a:schemeClr val="tx1"/>
                </a:solidFill>
                <a:latin typeface="+mn-lt"/>
                <a:ea typeface="+mn-ea"/>
                <a:cs typeface="+mn-cs"/>
              </a:rPr>
              <a:t> and slabs are slowed down</a:t>
            </a:r>
          </a:p>
          <a:p>
            <a:r>
              <a:rPr lang="en-US" sz="1200" b="0" i="0" u="none" strike="noStrike" kern="1200" baseline="0" dirty="0" smtClean="0">
                <a:solidFill>
                  <a:schemeClr val="tx1"/>
                </a:solidFill>
                <a:latin typeface="+mn-lt"/>
                <a:ea typeface="+mn-ea"/>
                <a:cs typeface="+mn-cs"/>
              </a:rPr>
              <a:t>at 660 km depth due to an expected viscosity contrast between upper mantle and lower mantle. a) slab mass distribution in the depth of 435-570 km; b) slab mass distribution in</a:t>
            </a:r>
          </a:p>
          <a:p>
            <a:r>
              <a:rPr lang="en-US" sz="1200" b="0" i="0" u="none" strike="noStrike" kern="1200" baseline="0" dirty="0" smtClean="0">
                <a:solidFill>
                  <a:schemeClr val="tx1"/>
                </a:solidFill>
                <a:latin typeface="+mn-lt"/>
                <a:ea typeface="+mn-ea"/>
                <a:cs typeface="+mn-cs"/>
              </a:rPr>
              <a:t>the depth of 570-715 km. </a:t>
            </a:r>
            <a:r>
              <a:rPr lang="en-US" dirty="0" smtClean="0"/>
              <a:t>Some hotspots are on the edges of these projected slab positions (Samoa, Tasmania, Galapagos,</a:t>
            </a:r>
            <a:r>
              <a:rPr lang="en-US" baseline="0" dirty="0" smtClean="0"/>
              <a:t> Juan Fernandez,  San Felix, Afar…</a:t>
            </a:r>
          </a:p>
          <a:p>
            <a:r>
              <a:rPr lang="en-US" sz="1200" b="0" i="0" u="none" strike="noStrike" kern="1200" baseline="0" dirty="0" smtClean="0">
                <a:solidFill>
                  <a:schemeClr val="tx1"/>
                </a:solidFill>
                <a:latin typeface="+mn-lt"/>
                <a:ea typeface="+mn-ea"/>
                <a:cs typeface="+mn-cs"/>
              </a:rPr>
              <a:t>Lithgow-</a:t>
            </a:r>
            <a:r>
              <a:rPr lang="en-US" sz="1200" b="0" i="0" u="none" strike="noStrike" kern="1200" baseline="0" dirty="0" err="1" smtClean="0">
                <a:solidFill>
                  <a:schemeClr val="tx1"/>
                </a:solidFill>
                <a:latin typeface="+mn-lt"/>
                <a:ea typeface="+mn-ea"/>
                <a:cs typeface="+mn-cs"/>
              </a:rPr>
              <a:t>Bertelloni</a:t>
            </a:r>
            <a:r>
              <a:rPr lang="en-US" sz="1200" b="0" i="0" u="none" strike="noStrike" kern="1200" baseline="0" dirty="0" smtClean="0">
                <a:solidFill>
                  <a:schemeClr val="tx1"/>
                </a:solidFill>
                <a:latin typeface="+mn-lt"/>
                <a:ea typeface="+mn-ea"/>
                <a:cs typeface="+mn-cs"/>
              </a:rPr>
              <a:t>, C. and Richards, M.A. 1998. The Dynamics of Cenozoic and</a:t>
            </a:r>
          </a:p>
          <a:p>
            <a:r>
              <a:rPr lang="en-US" sz="1200" b="0" i="0" u="none" strike="noStrike" kern="1200" baseline="0" dirty="0" smtClean="0">
                <a:solidFill>
                  <a:schemeClr val="tx1"/>
                </a:solidFill>
                <a:latin typeface="+mn-lt"/>
                <a:ea typeface="+mn-ea"/>
                <a:cs typeface="+mn-cs"/>
              </a:rPr>
              <a:t>Mesozoic plate motions.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64</a:t>
            </a:fld>
            <a:endParaRPr lang="en-US"/>
          </a:p>
        </p:txBody>
      </p:sp>
    </p:spTree>
    <p:extLst>
      <p:ext uri="{BB962C8B-B14F-4D97-AF65-F5344CB8AC3E}">
        <p14:creationId xmlns:p14="http://schemas.microsoft.com/office/powerpoint/2010/main" val="2337645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Xu</a:t>
            </a:r>
            <a:r>
              <a:rPr lang="en-US" dirty="0" smtClean="0"/>
              <a:t>, </a:t>
            </a:r>
            <a:r>
              <a:rPr lang="en-US" dirty="0" err="1" smtClean="0"/>
              <a:t>Wenbo</a:t>
            </a:r>
            <a:r>
              <a:rPr lang="en-US" dirty="0" smtClean="0"/>
              <a:t>. </a:t>
            </a:r>
            <a:r>
              <a:rPr lang="en-US" sz="1200" b="0" i="0" u="none" strike="noStrike" kern="1200" baseline="0" dirty="0" smtClean="0">
                <a:solidFill>
                  <a:schemeClr val="tx1"/>
                </a:solidFill>
                <a:latin typeface="+mn-lt"/>
                <a:ea typeface="+mn-ea"/>
                <a:cs typeface="+mn-cs"/>
              </a:rPr>
              <a:t>Figure 3.10 Kinematic model (Lithgow-</a:t>
            </a:r>
            <a:r>
              <a:rPr lang="en-US" sz="1200" b="0" i="0" u="none" strike="noStrike" kern="1200" baseline="0" dirty="0" err="1" smtClean="0">
                <a:solidFill>
                  <a:schemeClr val="tx1"/>
                </a:solidFill>
                <a:latin typeface="+mn-lt"/>
                <a:ea typeface="+mn-ea"/>
                <a:cs typeface="+mn-cs"/>
              </a:rPr>
              <a:t>Bertelloni</a:t>
            </a:r>
            <a:r>
              <a:rPr lang="en-US" sz="1200" b="0" i="0" u="none" strike="noStrike" kern="1200" baseline="0" dirty="0" smtClean="0">
                <a:solidFill>
                  <a:schemeClr val="tx1"/>
                </a:solidFill>
                <a:latin typeface="+mn-lt"/>
                <a:ea typeface="+mn-ea"/>
                <a:cs typeface="+mn-cs"/>
              </a:rPr>
              <a:t> and Richards, 1998) of where slabs may be in the transition zone based on 120 </a:t>
            </a:r>
            <a:r>
              <a:rPr lang="en-US" sz="1200" b="0" i="0" u="none" strike="noStrike" kern="1200" baseline="0" dirty="0" err="1" smtClean="0">
                <a:solidFill>
                  <a:schemeClr val="tx1"/>
                </a:solidFill>
                <a:latin typeface="+mn-lt"/>
                <a:ea typeface="+mn-ea"/>
                <a:cs typeface="+mn-cs"/>
              </a:rPr>
              <a:t>Myr</a:t>
            </a:r>
            <a:r>
              <a:rPr lang="en-US" sz="1200" b="0" i="0" u="none" strike="noStrike" kern="1200" baseline="0" dirty="0" smtClean="0">
                <a:solidFill>
                  <a:schemeClr val="tx1"/>
                </a:solidFill>
                <a:latin typeface="+mn-lt"/>
                <a:ea typeface="+mn-ea"/>
                <a:cs typeface="+mn-cs"/>
              </a:rPr>
              <a:t> of </a:t>
            </a:r>
            <a:r>
              <a:rPr lang="en-US" sz="1200" b="0" i="0" u="none" strike="noStrike" kern="1200" baseline="0" dirty="0" err="1" smtClean="0">
                <a:solidFill>
                  <a:schemeClr val="tx1"/>
                </a:solidFill>
                <a:latin typeface="+mn-lt"/>
                <a:ea typeface="+mn-ea"/>
                <a:cs typeface="+mn-cs"/>
              </a:rPr>
              <a:t>subduction</a:t>
            </a:r>
            <a:r>
              <a:rPr lang="en-US" sz="1200" b="0" i="0" u="none" strike="noStrike" kern="1200" baseline="0" dirty="0" smtClean="0">
                <a:solidFill>
                  <a:schemeClr val="tx1"/>
                </a:solidFill>
                <a:latin typeface="+mn-lt"/>
                <a:ea typeface="+mn-ea"/>
                <a:cs typeface="+mn-cs"/>
              </a:rPr>
              <a:t> and slabs are slowed down</a:t>
            </a:r>
          </a:p>
          <a:p>
            <a:r>
              <a:rPr lang="en-US" sz="1200" b="0" i="0" u="none" strike="noStrike" kern="1200" baseline="0" dirty="0" smtClean="0">
                <a:solidFill>
                  <a:schemeClr val="tx1"/>
                </a:solidFill>
                <a:latin typeface="+mn-lt"/>
                <a:ea typeface="+mn-ea"/>
                <a:cs typeface="+mn-cs"/>
              </a:rPr>
              <a:t>at 660 km depth due to an expected viscosity contrast between upper mantle and lower mantle. a) slab mass distribution in the depth of 435-570 km; b) slab mass distribution in</a:t>
            </a:r>
          </a:p>
          <a:p>
            <a:r>
              <a:rPr lang="en-US" sz="1200" b="0" i="0" u="none" strike="noStrike" kern="1200" baseline="0" dirty="0" smtClean="0">
                <a:solidFill>
                  <a:schemeClr val="tx1"/>
                </a:solidFill>
                <a:latin typeface="+mn-lt"/>
                <a:ea typeface="+mn-ea"/>
                <a:cs typeface="+mn-cs"/>
              </a:rPr>
              <a:t>the depth of 570-715 km. </a:t>
            </a:r>
            <a:r>
              <a:rPr lang="en-US" dirty="0" smtClean="0"/>
              <a:t>Some hotspots are on the edges of these projected slab positions (Samoa, Tasmania, Galapagos,</a:t>
            </a:r>
            <a:r>
              <a:rPr lang="en-US" baseline="0" dirty="0" smtClean="0"/>
              <a:t> Juan Fernandez,  San Felix, Afar…</a:t>
            </a:r>
          </a:p>
          <a:p>
            <a:r>
              <a:rPr lang="en-US" sz="1200" b="0" i="0" u="none" strike="noStrike" kern="1200" baseline="0" dirty="0" smtClean="0">
                <a:solidFill>
                  <a:schemeClr val="tx1"/>
                </a:solidFill>
                <a:latin typeface="+mn-lt"/>
                <a:ea typeface="+mn-ea"/>
                <a:cs typeface="+mn-cs"/>
              </a:rPr>
              <a:t>Lithgow-</a:t>
            </a:r>
            <a:r>
              <a:rPr lang="en-US" sz="1200" b="0" i="0" u="none" strike="noStrike" kern="1200" baseline="0" dirty="0" err="1" smtClean="0">
                <a:solidFill>
                  <a:schemeClr val="tx1"/>
                </a:solidFill>
                <a:latin typeface="+mn-lt"/>
                <a:ea typeface="+mn-ea"/>
                <a:cs typeface="+mn-cs"/>
              </a:rPr>
              <a:t>Bertelloni</a:t>
            </a:r>
            <a:r>
              <a:rPr lang="en-US" sz="1200" b="0" i="0" u="none" strike="noStrike" kern="1200" baseline="0" dirty="0" smtClean="0">
                <a:solidFill>
                  <a:schemeClr val="tx1"/>
                </a:solidFill>
                <a:latin typeface="+mn-lt"/>
                <a:ea typeface="+mn-ea"/>
                <a:cs typeface="+mn-cs"/>
              </a:rPr>
              <a:t>, C. and Richards, M.A. 1998. The Dynamics of Cenozoic and</a:t>
            </a:r>
          </a:p>
          <a:p>
            <a:r>
              <a:rPr lang="en-US" sz="1200" b="0" i="0" u="none" strike="noStrike" kern="1200" baseline="0" dirty="0" smtClean="0">
                <a:solidFill>
                  <a:schemeClr val="tx1"/>
                </a:solidFill>
                <a:latin typeface="+mn-lt"/>
                <a:ea typeface="+mn-ea"/>
                <a:cs typeface="+mn-cs"/>
              </a:rPr>
              <a:t>Mesozoic plate motions.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65</a:t>
            </a:fld>
            <a:endParaRPr lang="en-US"/>
          </a:p>
        </p:txBody>
      </p:sp>
    </p:spTree>
    <p:extLst>
      <p:ext uri="{BB962C8B-B14F-4D97-AF65-F5344CB8AC3E}">
        <p14:creationId xmlns:p14="http://schemas.microsoft.com/office/powerpoint/2010/main" val="2337645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Xu</a:t>
            </a:r>
            <a:r>
              <a:rPr lang="en-US" dirty="0" smtClean="0"/>
              <a:t>, </a:t>
            </a:r>
            <a:r>
              <a:rPr lang="en-US" dirty="0" err="1" smtClean="0"/>
              <a:t>Wenbo</a:t>
            </a:r>
            <a:r>
              <a:rPr lang="en-US" dirty="0" smtClean="0"/>
              <a:t>. </a:t>
            </a:r>
            <a:r>
              <a:rPr lang="en-US" sz="1200" b="0" i="0" u="none" strike="noStrike" kern="1200" baseline="0" dirty="0" smtClean="0">
                <a:solidFill>
                  <a:schemeClr val="tx1"/>
                </a:solidFill>
                <a:latin typeface="+mn-lt"/>
                <a:ea typeface="+mn-ea"/>
                <a:cs typeface="+mn-cs"/>
              </a:rPr>
              <a:t>Figure 3.10 Kinematic model (Lithgow-</a:t>
            </a:r>
            <a:r>
              <a:rPr lang="en-US" sz="1200" b="0" i="0" u="none" strike="noStrike" kern="1200" baseline="0" dirty="0" err="1" smtClean="0">
                <a:solidFill>
                  <a:schemeClr val="tx1"/>
                </a:solidFill>
                <a:latin typeface="+mn-lt"/>
                <a:ea typeface="+mn-ea"/>
                <a:cs typeface="+mn-cs"/>
              </a:rPr>
              <a:t>Bertelloni</a:t>
            </a:r>
            <a:r>
              <a:rPr lang="en-US" sz="1200" b="0" i="0" u="none" strike="noStrike" kern="1200" baseline="0" dirty="0" smtClean="0">
                <a:solidFill>
                  <a:schemeClr val="tx1"/>
                </a:solidFill>
                <a:latin typeface="+mn-lt"/>
                <a:ea typeface="+mn-ea"/>
                <a:cs typeface="+mn-cs"/>
              </a:rPr>
              <a:t> and Richards, 1998) of where slabs may be in the transition zone based on 120 </a:t>
            </a:r>
            <a:r>
              <a:rPr lang="en-US" sz="1200" b="0" i="0" u="none" strike="noStrike" kern="1200" baseline="0" dirty="0" err="1" smtClean="0">
                <a:solidFill>
                  <a:schemeClr val="tx1"/>
                </a:solidFill>
                <a:latin typeface="+mn-lt"/>
                <a:ea typeface="+mn-ea"/>
                <a:cs typeface="+mn-cs"/>
              </a:rPr>
              <a:t>Myr</a:t>
            </a:r>
            <a:r>
              <a:rPr lang="en-US" sz="1200" b="0" i="0" u="none" strike="noStrike" kern="1200" baseline="0" dirty="0" smtClean="0">
                <a:solidFill>
                  <a:schemeClr val="tx1"/>
                </a:solidFill>
                <a:latin typeface="+mn-lt"/>
                <a:ea typeface="+mn-ea"/>
                <a:cs typeface="+mn-cs"/>
              </a:rPr>
              <a:t> of </a:t>
            </a:r>
            <a:r>
              <a:rPr lang="en-US" sz="1200" b="0" i="0" u="none" strike="noStrike" kern="1200" baseline="0" dirty="0" err="1" smtClean="0">
                <a:solidFill>
                  <a:schemeClr val="tx1"/>
                </a:solidFill>
                <a:latin typeface="+mn-lt"/>
                <a:ea typeface="+mn-ea"/>
                <a:cs typeface="+mn-cs"/>
              </a:rPr>
              <a:t>subduction</a:t>
            </a:r>
            <a:r>
              <a:rPr lang="en-US" sz="1200" b="0" i="0" u="none" strike="noStrike" kern="1200" baseline="0" dirty="0" smtClean="0">
                <a:solidFill>
                  <a:schemeClr val="tx1"/>
                </a:solidFill>
                <a:latin typeface="+mn-lt"/>
                <a:ea typeface="+mn-ea"/>
                <a:cs typeface="+mn-cs"/>
              </a:rPr>
              <a:t> and slabs are slowed down</a:t>
            </a:r>
          </a:p>
          <a:p>
            <a:r>
              <a:rPr lang="en-US" sz="1200" b="0" i="0" u="none" strike="noStrike" kern="1200" baseline="0" dirty="0" smtClean="0">
                <a:solidFill>
                  <a:schemeClr val="tx1"/>
                </a:solidFill>
                <a:latin typeface="+mn-lt"/>
                <a:ea typeface="+mn-ea"/>
                <a:cs typeface="+mn-cs"/>
              </a:rPr>
              <a:t>at 660 km depth due to an expected viscosity contrast between upper mantle and lower mantle. a) slab mass distribution in the depth of 435-570 km; b) slab mass distribution in</a:t>
            </a:r>
          </a:p>
          <a:p>
            <a:r>
              <a:rPr lang="en-US" sz="1200" b="0" i="0" u="none" strike="noStrike" kern="1200" baseline="0" dirty="0" smtClean="0">
                <a:solidFill>
                  <a:schemeClr val="tx1"/>
                </a:solidFill>
                <a:latin typeface="+mn-lt"/>
                <a:ea typeface="+mn-ea"/>
                <a:cs typeface="+mn-cs"/>
              </a:rPr>
              <a:t>the depth of 570-715 km. </a:t>
            </a:r>
            <a:r>
              <a:rPr lang="en-US" dirty="0" smtClean="0"/>
              <a:t>Some hotspots are on the edges of these projected slab positions (Samoa, Tasmania, Galapagos,</a:t>
            </a:r>
            <a:r>
              <a:rPr lang="en-US" baseline="0" dirty="0" smtClean="0"/>
              <a:t> Juan Fernandez,  San Felix, Afar…</a:t>
            </a:r>
          </a:p>
          <a:p>
            <a:r>
              <a:rPr lang="en-US" sz="1200" b="0" i="0" u="none" strike="noStrike" kern="1200" baseline="0" dirty="0" smtClean="0">
                <a:solidFill>
                  <a:schemeClr val="tx1"/>
                </a:solidFill>
                <a:latin typeface="+mn-lt"/>
                <a:ea typeface="+mn-ea"/>
                <a:cs typeface="+mn-cs"/>
              </a:rPr>
              <a:t>Lithgow-</a:t>
            </a:r>
            <a:r>
              <a:rPr lang="en-US" sz="1200" b="0" i="0" u="none" strike="noStrike" kern="1200" baseline="0" dirty="0" err="1" smtClean="0">
                <a:solidFill>
                  <a:schemeClr val="tx1"/>
                </a:solidFill>
                <a:latin typeface="+mn-lt"/>
                <a:ea typeface="+mn-ea"/>
                <a:cs typeface="+mn-cs"/>
              </a:rPr>
              <a:t>Bertelloni</a:t>
            </a:r>
            <a:r>
              <a:rPr lang="en-US" sz="1200" b="0" i="0" u="none" strike="noStrike" kern="1200" baseline="0" dirty="0" smtClean="0">
                <a:solidFill>
                  <a:schemeClr val="tx1"/>
                </a:solidFill>
                <a:latin typeface="+mn-lt"/>
                <a:ea typeface="+mn-ea"/>
                <a:cs typeface="+mn-cs"/>
              </a:rPr>
              <a:t>, C. and Richards, M.A. 1998. The Dynamics of Cenozoic and</a:t>
            </a:r>
          </a:p>
          <a:p>
            <a:r>
              <a:rPr lang="en-US" sz="1200" b="0" i="0" u="none" strike="noStrike" kern="1200" baseline="0" dirty="0" smtClean="0">
                <a:solidFill>
                  <a:schemeClr val="tx1"/>
                </a:solidFill>
                <a:latin typeface="+mn-lt"/>
                <a:ea typeface="+mn-ea"/>
                <a:cs typeface="+mn-cs"/>
              </a:rPr>
              <a:t>Mesozoic plate motions.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66</a:t>
            </a:fld>
            <a:endParaRPr lang="en-US"/>
          </a:p>
        </p:txBody>
      </p:sp>
    </p:spTree>
    <p:extLst>
      <p:ext uri="{BB962C8B-B14F-4D97-AF65-F5344CB8AC3E}">
        <p14:creationId xmlns:p14="http://schemas.microsoft.com/office/powerpoint/2010/main" val="2337645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85EBF-5301-6446-9860-7A735ECED04D}" type="slidenum">
              <a:rPr lang="en-US" sz="1200"/>
              <a:pPr/>
              <a:t>67</a:t>
            </a:fld>
            <a:endParaRPr lang="en-US" sz="1200"/>
          </a:p>
        </p:txBody>
      </p:sp>
      <p:sp>
        <p:nvSpPr>
          <p:cNvPr id="122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t>Hotspots on or near edges of inferred slabs</a:t>
            </a:r>
            <a:r>
              <a:rPr lang="en-US" baseline="0" dirty="0" smtClean="0"/>
              <a:t> in TZ; eastern Pacific, far western Pacific, western Atlantic, NE Africa, NE Indian ocean , western North America…</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Ritsema</a:t>
            </a:r>
            <a:endParaRPr lang="en-US" dirty="0" smtClean="0"/>
          </a:p>
          <a:p>
            <a:r>
              <a:rPr lang="en-US" dirty="0" smtClean="0"/>
              <a:t>Some hotspots are on the edges of projected slab positions in the TZ and others are associated</a:t>
            </a:r>
            <a:r>
              <a:rPr lang="en-US" baseline="0" dirty="0" smtClean="0"/>
              <a:t> with slab and </a:t>
            </a:r>
            <a:r>
              <a:rPr lang="en-US" baseline="0" dirty="0" err="1" smtClean="0"/>
              <a:t>backarc</a:t>
            </a:r>
            <a:r>
              <a:rPr lang="en-US" baseline="0" dirty="0" smtClean="0"/>
              <a:t> basin tectonics </a:t>
            </a:r>
            <a:r>
              <a:rPr lang="en-US" dirty="0" smtClean="0"/>
              <a:t>(Samoa, Tasmania, Galapagos,</a:t>
            </a:r>
            <a:r>
              <a:rPr lang="en-US" baseline="0" dirty="0" smtClean="0"/>
              <a:t> Juan Fernandez,  San Felix, Afar…</a:t>
            </a:r>
          </a:p>
          <a:p>
            <a:r>
              <a:rPr lang="en-US" baseline="0" dirty="0" smtClean="0"/>
              <a:t>Cameroon, Cape Verde, Bowie…Yellowstone, </a:t>
            </a:r>
            <a:r>
              <a:rPr lang="en-US" baseline="0" dirty="0" err="1" smtClean="0"/>
              <a:t>Changbai</a:t>
            </a:r>
            <a:r>
              <a:rPr lang="en-US" baseline="0" dirty="0" smtClean="0"/>
              <a:t>, Columbia River…</a:t>
            </a:r>
            <a:endParaRPr lang="en-US" dirty="0" smtClean="0"/>
          </a:p>
          <a:p>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68</a:t>
            </a:fld>
            <a:endParaRPr lang="en-US"/>
          </a:p>
        </p:txBody>
      </p:sp>
    </p:spTree>
    <p:extLst>
      <p:ext uri="{BB962C8B-B14F-4D97-AF65-F5344CB8AC3E}">
        <p14:creationId xmlns:p14="http://schemas.microsoft.com/office/powerpoint/2010/main" val="34278536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Most of the Atlantic hotspots fall in the LVAs associated with former positions of the MAR.</a:t>
            </a:r>
          </a:p>
          <a:p>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69</a:t>
            </a:fld>
            <a:endParaRPr lang="en-US"/>
          </a:p>
        </p:txBody>
      </p:sp>
    </p:spTree>
    <p:extLst>
      <p:ext uri="{BB962C8B-B14F-4D97-AF65-F5344CB8AC3E}">
        <p14:creationId xmlns:p14="http://schemas.microsoft.com/office/powerpoint/2010/main" val="39316462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 Atlantic hotspots fall in the LVAs associated with former positions of the MAR.</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70</a:t>
            </a:fld>
            <a:endParaRPr lang="en-US"/>
          </a:p>
        </p:txBody>
      </p:sp>
    </p:spTree>
    <p:extLst>
      <p:ext uri="{BB962C8B-B14F-4D97-AF65-F5344CB8AC3E}">
        <p14:creationId xmlns:p14="http://schemas.microsoft.com/office/powerpoint/2010/main" val="461694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Lekic</a:t>
            </a:r>
            <a:r>
              <a:rPr lang="en-US" dirty="0" smtClean="0"/>
              <a:t>.</a:t>
            </a:r>
            <a:r>
              <a:rPr lang="en-US" sz="1200" b="0" i="0" u="none" strike="noStrike" kern="1200" baseline="0" dirty="0" smtClean="0">
                <a:solidFill>
                  <a:schemeClr val="tx1"/>
                </a:solidFill>
                <a:latin typeface="+mn-lt"/>
                <a:ea typeface="+mn-ea"/>
                <a:cs typeface="+mn-cs"/>
              </a:rPr>
              <a:t> We identify an anomalous oceanic region characterized by slow shear wave speeds at depths below 150 km. Hotspots are found preferentially in the vicinity of this anomalous region. In the Pacific Ocean…these regions have elongated shapes that align with absolute plate motion. Most other hotspots in the Pacific have shallow mantle structures that are characterized as ‘ridge-like’ and most of these fall above the edges of slabs, as inferred from plate reconstructions.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71</a:t>
            </a:fld>
            <a:endParaRPr lang="en-US"/>
          </a:p>
        </p:txBody>
      </p:sp>
    </p:spTree>
    <p:extLst>
      <p:ext uri="{BB962C8B-B14F-4D97-AF65-F5344CB8AC3E}">
        <p14:creationId xmlns:p14="http://schemas.microsoft.com/office/powerpoint/2010/main" val="6541794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Ridge crossing cross sections show broad low </a:t>
            </a:r>
            <a:r>
              <a:rPr lang="en-US" dirty="0" err="1" smtClean="0"/>
              <a:t>wavespeed</a:t>
            </a:r>
            <a:r>
              <a:rPr lang="en-US" dirty="0" smtClean="0"/>
              <a:t> regions  extending throughout the upper mantle that apparently</a:t>
            </a:r>
            <a:r>
              <a:rPr lang="en-US" baseline="0" dirty="0" smtClean="0"/>
              <a:t> connect with [feed] ridges at shallow depths. Some of these are ridge centered but many are </a:t>
            </a:r>
            <a:r>
              <a:rPr lang="en-US" baseline="0" dirty="0" err="1" smtClean="0"/>
              <a:t>midplate</a:t>
            </a:r>
            <a:r>
              <a:rPr lang="en-US" baseline="0" dirty="0" smtClean="0"/>
              <a:t> and are connected to ridges at LVZ depths…</a:t>
            </a:r>
            <a:r>
              <a:rPr lang="en-US" sz="1200" b="0" i="0" u="none" strike="noStrike" kern="1200" baseline="0" dirty="0" smtClean="0">
                <a:solidFill>
                  <a:schemeClr val="tx1"/>
                </a:solidFill>
                <a:latin typeface="+mn-lt"/>
                <a:ea typeface="+mn-ea"/>
                <a:cs typeface="+mn-cs"/>
              </a:rPr>
              <a:t>Whole-mantle cross-sections show large-scale structure in the deep mantle beneath Africa and Asia. The African anomaly extends through the lower mantle in older tomographic models but it is less obvious from higher resolution studies [S40RTS] that this anomaly connects with the East African Rift anomaly in the upper mantle as some [</a:t>
            </a:r>
            <a:r>
              <a:rPr lang="en-US" sz="1200" b="0" i="0" u="none" strike="noStrike" kern="1200" baseline="0" dirty="0" err="1" smtClean="0">
                <a:solidFill>
                  <a:schemeClr val="tx1"/>
                </a:solidFill>
                <a:latin typeface="+mn-lt"/>
                <a:ea typeface="+mn-ea"/>
                <a:cs typeface="+mn-cs"/>
              </a:rPr>
              <a:t>Albarede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Metzen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Ritsema</a:t>
            </a:r>
            <a:r>
              <a:rPr lang="en-US" sz="1200" b="0" i="0" u="none" strike="noStrike" kern="1200" baseline="0" dirty="0" smtClean="0">
                <a:solidFill>
                  <a:schemeClr val="tx1"/>
                </a:solidFill>
                <a:latin typeface="+mn-lt"/>
                <a:ea typeface="+mn-ea"/>
                <a:cs typeface="+mn-cs"/>
              </a:rPr>
              <a:t> et al. (1999)] speculated…[S40RTS] High-resolution studies have  presented clear indication of slab accumulation above the 650-km discontinuity and a more pronounced contrast of shear velocity heterogeneity across the  discontinuity than older studies that speculated about whole-mantle convection. A continuation of </a:t>
            </a:r>
            <a:r>
              <a:rPr lang="en-US" sz="1200" b="0" i="0" u="none" strike="noStrike" kern="1200" baseline="0" dirty="0" err="1" smtClean="0">
                <a:solidFill>
                  <a:schemeClr val="tx1"/>
                </a:solidFill>
                <a:latin typeface="+mn-lt"/>
                <a:ea typeface="+mn-ea"/>
                <a:cs typeface="+mn-cs"/>
              </a:rPr>
              <a:t>subducting</a:t>
            </a:r>
            <a:r>
              <a:rPr lang="en-US" sz="1200" b="0" i="0" u="none" strike="noStrike" kern="1200" baseline="0" dirty="0" smtClean="0">
                <a:solidFill>
                  <a:schemeClr val="tx1"/>
                </a:solidFill>
                <a:latin typeface="+mn-lt"/>
                <a:ea typeface="+mn-ea"/>
                <a:cs typeface="+mn-cs"/>
              </a:rPr>
              <a:t> slabs [ beneath Japan] into the lower mantle is not apparent  in studies [S40RTS] even though velocity heterogeneity in the lower mantle is generally better resolved and stronger [ than in S20RTS].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72</a:t>
            </a:fld>
            <a:endParaRPr lang="en-US"/>
          </a:p>
        </p:txBody>
      </p:sp>
    </p:spTree>
    <p:extLst>
      <p:ext uri="{BB962C8B-B14F-4D97-AF65-F5344CB8AC3E}">
        <p14:creationId xmlns:p14="http://schemas.microsoft.com/office/powerpoint/2010/main" val="17233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The LVZ velocity of paths sampling the northern EPR and Galapagos ridge shows a mean value of 4.0–4.1 km s1 , with no dependence on the path age (see Figure 15c). These velocities are consistent with an</a:t>
            </a:r>
          </a:p>
          <a:p>
            <a:r>
              <a:rPr lang="en-US" sz="1200" b="0" i="0" u="none" strike="noStrike" kern="1200" baseline="0" dirty="0" smtClean="0">
                <a:solidFill>
                  <a:schemeClr val="tx1"/>
                </a:solidFill>
                <a:latin typeface="+mn-lt"/>
                <a:ea typeface="+mn-ea"/>
                <a:cs typeface="+mn-cs"/>
              </a:rPr>
              <a:t>asthenosphere containing a small amount of partial melt </a:t>
            </a:r>
            <a:r>
              <a:rPr lang="pl-PL" sz="1200" b="0" i="0" u="none" strike="noStrike" kern="1200" baseline="0" dirty="0" smtClean="0">
                <a:solidFill>
                  <a:schemeClr val="tx1"/>
                </a:solidFill>
                <a:latin typeface="+mn-lt"/>
                <a:ea typeface="+mn-ea"/>
                <a:cs typeface="+mn-cs"/>
              </a:rPr>
              <a:t>[Forsyth , 1992],…</a:t>
            </a:r>
            <a:r>
              <a:rPr lang="en-US" sz="1200" b="0" i="0" u="none" strike="noStrike" kern="1200" baseline="0" dirty="0" smtClean="0">
                <a:solidFill>
                  <a:schemeClr val="tx1"/>
                </a:solidFill>
                <a:latin typeface="+mn-lt"/>
                <a:ea typeface="+mn-ea"/>
                <a:cs typeface="+mn-cs"/>
              </a:rPr>
              <a:t> The data from the southern EPR shows 3.8–4.0 km s1  LVZ shear velocities, consistent with the presence of partial melt at these depths throughout the region. The LVZ velocities also exhibit a strong dependence on path age (see Figure 15c). This age dependence is probably not a reflection of plate cooling or the lack </a:t>
            </a:r>
            <a:r>
              <a:rPr lang="en-US" sz="1200" b="0" i="0" u="none" strike="noStrike" kern="1200" baseline="0" dirty="0" err="1" smtClean="0">
                <a:solidFill>
                  <a:schemeClr val="tx1"/>
                </a:solidFill>
                <a:latin typeface="+mn-lt"/>
                <a:ea typeface="+mn-ea"/>
                <a:cs typeface="+mn-cs"/>
              </a:rPr>
              <a:t>ofvertical</a:t>
            </a:r>
            <a:r>
              <a:rPr lang="en-US" sz="1200" b="0" i="0" u="none" strike="noStrike" kern="1200" baseline="0" dirty="0" smtClean="0">
                <a:solidFill>
                  <a:schemeClr val="tx1"/>
                </a:solidFill>
                <a:latin typeface="+mn-lt"/>
                <a:ea typeface="+mn-ea"/>
                <a:cs typeface="+mn-cs"/>
              </a:rPr>
              <a:t> resolution in our models, as it is observed only for the southern EPR paths. Rather, it suggests that </a:t>
            </a:r>
            <a:r>
              <a:rPr lang="en-US" sz="1200" b="0" i="0" u="none" strike="noStrike" kern="1200" baseline="0" dirty="0" err="1" smtClean="0">
                <a:solidFill>
                  <a:schemeClr val="tx1"/>
                </a:solidFill>
                <a:latin typeface="+mn-lt"/>
                <a:ea typeface="+mn-ea"/>
                <a:cs typeface="+mn-cs"/>
              </a:rPr>
              <a:t>themelt</a:t>
            </a:r>
            <a:r>
              <a:rPr lang="en-US" sz="1200" b="0" i="0" u="none" strike="noStrike" kern="1200" baseline="0" dirty="0" smtClean="0">
                <a:solidFill>
                  <a:schemeClr val="tx1"/>
                </a:solidFill>
                <a:latin typeface="+mn-lt"/>
                <a:ea typeface="+mn-ea"/>
                <a:cs typeface="+mn-cs"/>
              </a:rPr>
              <a:t> distribution at 50–100 km depth beneath the </a:t>
            </a:r>
            <a:r>
              <a:rPr lang="en-US" sz="1200" b="0" i="0" u="none" strike="noStrike" kern="1200" baseline="0" dirty="0" err="1" smtClean="0">
                <a:solidFill>
                  <a:schemeClr val="tx1"/>
                </a:solidFill>
                <a:latin typeface="+mn-lt"/>
                <a:ea typeface="+mn-ea"/>
                <a:cs typeface="+mn-cs"/>
              </a:rPr>
              <a:t>southernEPR</a:t>
            </a:r>
            <a:r>
              <a:rPr lang="en-US" sz="1200" b="0" i="0" u="none" strike="noStrike" kern="1200" baseline="0" dirty="0" smtClean="0">
                <a:solidFill>
                  <a:schemeClr val="tx1"/>
                </a:solidFill>
                <a:latin typeface="+mn-lt"/>
                <a:ea typeface="+mn-ea"/>
                <a:cs typeface="+mn-cs"/>
              </a:rPr>
              <a:t> is concentrated near the </a:t>
            </a:r>
            <a:r>
              <a:rPr lang="en-US" sz="1200" b="0" i="0" u="none" strike="noStrike" kern="1200" baseline="0" dirty="0" err="1" smtClean="0">
                <a:solidFill>
                  <a:schemeClr val="tx1"/>
                </a:solidFill>
                <a:latin typeface="+mn-lt"/>
                <a:ea typeface="+mn-ea"/>
                <a:cs typeface="+mn-cs"/>
              </a:rPr>
              <a:t>ridgeaxis,andtheconcentration</a:t>
            </a:r>
            <a:r>
              <a:rPr lang="en-US" sz="1200" b="0" i="0" u="none" strike="noStrike" kern="1200" baseline="0" dirty="0" smtClean="0">
                <a:solidFill>
                  <a:schemeClr val="tx1"/>
                </a:solidFill>
                <a:latin typeface="+mn-lt"/>
                <a:ea typeface="+mn-ea"/>
                <a:cs typeface="+mn-cs"/>
              </a:rPr>
              <a:t> progressively weakens further away </a:t>
            </a:r>
            <a:r>
              <a:rPr lang="en-US" sz="1200" b="0" i="0" u="none" strike="noStrike" kern="1200" baseline="0" dirty="0" err="1" smtClean="0">
                <a:solidFill>
                  <a:schemeClr val="tx1"/>
                </a:solidFill>
                <a:latin typeface="+mn-lt"/>
                <a:ea typeface="+mn-ea"/>
                <a:cs typeface="+mn-cs"/>
              </a:rPr>
              <a:t>fromthe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axis.Our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uppermantle</a:t>
            </a:r>
            <a:r>
              <a:rPr lang="en-US" sz="1200" b="0" i="0" u="none" strike="noStrike" kern="1200" baseline="0" dirty="0" smtClean="0">
                <a:solidFill>
                  <a:schemeClr val="tx1"/>
                </a:solidFill>
                <a:latin typeface="+mn-lt"/>
                <a:ea typeface="+mn-ea"/>
                <a:cs typeface="+mn-cs"/>
              </a:rPr>
              <a:t> models display strong variability in seismic </a:t>
            </a:r>
            <a:r>
              <a:rPr lang="en-US" sz="1200" b="0" i="0" u="none" strike="noStrike" kern="1200" baseline="0" dirty="0" err="1" smtClean="0">
                <a:solidFill>
                  <a:schemeClr val="tx1"/>
                </a:solidFill>
                <a:latin typeface="+mn-lt"/>
                <a:ea typeface="+mn-ea"/>
                <a:cs typeface="+mn-cs"/>
              </a:rPr>
              <a:t>velocitiesthat</a:t>
            </a:r>
            <a:r>
              <a:rPr lang="en-US" sz="1200" b="0" i="0" u="none" strike="noStrike" kern="1200" baseline="0" dirty="0" smtClean="0">
                <a:solidFill>
                  <a:schemeClr val="tx1"/>
                </a:solidFill>
                <a:latin typeface="+mn-lt"/>
                <a:ea typeface="+mn-ea"/>
                <a:cs typeface="+mn-cs"/>
              </a:rPr>
              <a:t> appear to be a function of age, as well as </a:t>
            </a:r>
            <a:r>
              <a:rPr lang="en-US" sz="1200" b="0" i="0" u="none" strike="noStrike" kern="1200" baseline="0" dirty="0" err="1" smtClean="0">
                <a:solidFill>
                  <a:schemeClr val="tx1"/>
                </a:solidFill>
                <a:latin typeface="+mn-lt"/>
                <a:ea typeface="+mn-ea"/>
                <a:cs typeface="+mn-cs"/>
              </a:rPr>
              <a:t>oflocation</a:t>
            </a:r>
            <a:r>
              <a:rPr lang="en-US" sz="1200" b="0" i="0" u="none" strike="noStrike" kern="1200" baseline="0" dirty="0" smtClean="0">
                <a:solidFill>
                  <a:schemeClr val="tx1"/>
                </a:solidFill>
                <a:latin typeface="+mn-lt"/>
                <a:ea typeface="+mn-ea"/>
                <a:cs typeface="+mn-cs"/>
              </a:rPr>
              <a:t> along the ridge axis.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7</a:t>
            </a:fld>
            <a:endParaRPr lang="en-US"/>
          </a:p>
        </p:txBody>
      </p:sp>
    </p:spTree>
    <p:extLst>
      <p:ext uri="{BB962C8B-B14F-4D97-AF65-F5344CB8AC3E}">
        <p14:creationId xmlns:p14="http://schemas.microsoft.com/office/powerpoint/2010/main" val="1541679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Thermal overshoot! (plume fed asthenosphere)</a:t>
            </a:r>
          </a:p>
          <a:p>
            <a:r>
              <a:rPr lang="en-US" dirty="0" smtClean="0"/>
              <a:t>Sleep</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73</a:t>
            </a:fld>
            <a:endParaRPr lang="en-US"/>
          </a:p>
        </p:txBody>
      </p:sp>
    </p:spTree>
    <p:extLst>
      <p:ext uri="{BB962C8B-B14F-4D97-AF65-F5344CB8AC3E}">
        <p14:creationId xmlns:p14="http://schemas.microsoft.com/office/powerpoint/2010/main" val="753798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The slope of the base of the plume material drives flow perpendicular to the ridge axis and the ridges. This widens and thins the fingers and causes them to merge.</a:t>
            </a:r>
          </a:p>
          <a:p>
            <a:r>
              <a:rPr lang="en-US" sz="1200" b="0" i="0" u="none" strike="noStrike" kern="1200" baseline="0" dirty="0" smtClean="0">
                <a:solidFill>
                  <a:schemeClr val="tx1"/>
                </a:solidFill>
                <a:latin typeface="+mn-lt"/>
                <a:ea typeface="+mn-ea"/>
                <a:cs typeface="+mn-cs"/>
              </a:rPr>
              <a:t>This process tends to straighten the flow front. It would suppress fingers if they were present.</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74</a:t>
            </a:fld>
            <a:endParaRPr lang="en-US"/>
          </a:p>
        </p:txBody>
      </p:sp>
    </p:spTree>
    <p:extLst>
      <p:ext uri="{BB962C8B-B14F-4D97-AF65-F5344CB8AC3E}">
        <p14:creationId xmlns:p14="http://schemas.microsoft.com/office/powerpoint/2010/main" val="34321570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 depth of 125 km about</a:t>
            </a:r>
            <a:r>
              <a:rPr lang="en-US" baseline="0" dirty="0" smtClean="0"/>
              <a:t> half of all </a:t>
            </a:r>
            <a:r>
              <a:rPr lang="en-US" dirty="0" smtClean="0"/>
              <a:t>hotspots are in LVAs that are related to ridges or over-ridden ridges. </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75</a:t>
            </a:fld>
            <a:endParaRPr lang="en-US"/>
          </a:p>
        </p:txBody>
      </p:sp>
    </p:spTree>
    <p:extLst>
      <p:ext uri="{BB962C8B-B14F-4D97-AF65-F5344CB8AC3E}">
        <p14:creationId xmlns:p14="http://schemas.microsoft.com/office/powerpoint/2010/main" val="21668379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Most of the Atlantic hotspots fall in the LVAs associated with former positions of the MAR. Most of</a:t>
            </a:r>
            <a:r>
              <a:rPr lang="en-US" baseline="0" dirty="0" smtClean="0"/>
              <a:t> the Indian and Pacific hotspots fall in the broad LVAs associated with ridges.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Only about 6 hotspots do not and these occur on the edges of inferred slab positions in the TZ.</a:t>
            </a:r>
            <a:endParaRPr lang="en-US" dirty="0" smtClean="0"/>
          </a:p>
          <a:p>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76</a:t>
            </a:fld>
            <a:endParaRPr lang="en-US"/>
          </a:p>
        </p:txBody>
      </p:sp>
    </p:spTree>
    <p:extLst>
      <p:ext uri="{BB962C8B-B14F-4D97-AF65-F5344CB8AC3E}">
        <p14:creationId xmlns:p14="http://schemas.microsoft.com/office/powerpoint/2010/main" val="39316462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DFC9BE-ADEC-204E-AD39-3A55BB94754B}" type="slidenum">
              <a:rPr lang="en-US" sz="1200"/>
              <a:pPr/>
              <a:t>77</a:t>
            </a:fld>
            <a:endParaRPr lang="en-US" sz="1200"/>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6675" name="Rectangle 3"/>
          <p:cNvSpPr>
            <a:spLocks noGrp="1" noChangeArrowheads="1"/>
          </p:cNvSpPr>
          <p:nvPr>
            <p:ph type="body" idx="1"/>
          </p:nvPr>
        </p:nvSpPr>
        <p:spPr>
          <a:noFill/>
        </p:spPr>
        <p:txBody>
          <a:bodyPr/>
          <a:lstStyle/>
          <a:p>
            <a:r>
              <a:rPr lang="en-US" dirty="0" smtClean="0"/>
              <a:t>TZ fed ridges</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Sleep, N. H. (2008), Channeling at the base of the lithosphere during the lateral flow of plume material beneath flow line hot </a:t>
            </a:r>
            <a:r>
              <a:rPr lang="fr-FR" sz="1200" b="0" i="0" u="none" strike="noStrike" kern="1200" baseline="0" dirty="0" smtClean="0">
                <a:solidFill>
                  <a:schemeClr val="tx1"/>
                </a:solidFill>
                <a:latin typeface="+mn-lt"/>
                <a:ea typeface="+mn-ea"/>
                <a:cs typeface="+mn-cs"/>
              </a:rPr>
              <a:t>spots, </a:t>
            </a:r>
            <a:r>
              <a:rPr lang="fr-FR" sz="1200" b="0" i="0" u="none" strike="noStrike" kern="1200" baseline="0" dirty="0" err="1" smtClean="0">
                <a:solidFill>
                  <a:schemeClr val="tx1"/>
                </a:solidFill>
                <a:latin typeface="+mn-lt"/>
                <a:ea typeface="+mn-ea"/>
                <a:cs typeface="+mn-cs"/>
              </a:rPr>
              <a:t>Geochem</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Geophys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Geosyst</a:t>
            </a:r>
            <a:r>
              <a:rPr lang="fr-FR" sz="1200" b="0" i="0" u="none" strike="noStrike" kern="1200" baseline="0" dirty="0" smtClean="0">
                <a:solidFill>
                  <a:schemeClr val="tx1"/>
                </a:solidFill>
                <a:latin typeface="+mn-lt"/>
                <a:ea typeface="+mn-ea"/>
                <a:cs typeface="+mn-cs"/>
              </a:rPr>
              <a:t>., 9, Q08005, doi:10.1029/2008GC002090.</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78</a:t>
            </a:fld>
            <a:endParaRPr lang="en-US"/>
          </a:p>
        </p:txBody>
      </p:sp>
    </p:spTree>
    <p:extLst>
      <p:ext uri="{BB962C8B-B14F-4D97-AF65-F5344CB8AC3E}">
        <p14:creationId xmlns:p14="http://schemas.microsoft.com/office/powerpoint/2010/main" val="31274027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ea typeface="ＭＳ Ｐゴシック" charset="0"/>
                <a:cs typeface="ＭＳ Ｐゴシック" charset="0"/>
              </a:rPr>
              <a:t>Expected abundance of LIPs should be proportional to time (i.e. age of crust).</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782A6F-8E62-5640-9099-D48E5F31DF23}" type="slidenum">
              <a:rPr lang="en-US" sz="1200"/>
              <a:pPr eaLnBrk="1" hangingPunct="1"/>
              <a:t>80</a:t>
            </a:fld>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FZs act as escarpments where enhanced pressure-release melting occurs when material cascades to the young side… material may pond on the young side of fracture zones increasing the membrane tension in the lithosphere…stress concentrations at fracture zones may preferentially allow dikes to ascend…topographic escarpments associated with fracture zones are frozen into their plates and mark a discontinuity in crustal age. The motion of the plate over the mantle introduces another element. The upstream thick part of the plate has more drag and lags behind the upstream thinner plate, causing a tensional zone. Magma should preferentially escape on the downstream sides of lithospheric roots.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81</a:t>
            </a:fld>
            <a:endParaRPr lang="en-US"/>
          </a:p>
        </p:txBody>
      </p:sp>
    </p:spTree>
    <p:extLst>
      <p:ext uri="{BB962C8B-B14F-4D97-AF65-F5344CB8AC3E}">
        <p14:creationId xmlns:p14="http://schemas.microsoft.com/office/powerpoint/2010/main" val="38961361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3D9241-7E7F-384B-89F4-357962AA4D9E}" type="slidenum">
              <a:rPr lang="en-US" sz="1200"/>
              <a:pPr/>
              <a:t>83</a:t>
            </a:fld>
            <a:endParaRPr lang="en-US" sz="1200"/>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a:noFill/>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Figure 2. Residual topography </a:t>
            </a:r>
            <a:r>
              <a:rPr lang="en-US" dirty="0" smtClean="0"/>
              <a:t>(</a:t>
            </a:r>
            <a:r>
              <a:rPr lang="en-US" dirty="0" err="1" smtClean="0"/>
              <a:t>kms</a:t>
            </a:r>
            <a:r>
              <a:rPr lang="en-US" dirty="0" smtClean="0"/>
              <a:t>) </a:t>
            </a:r>
            <a:r>
              <a:rPr lang="en-US" dirty="0"/>
              <a:t>after removal of topographic effects computed from data on the crustal density structure and on mantle density anomalies according to ocean floor age data and the cooling ocean lithosphere model (all ocean areas are adjusted to the same age of 200 Ma). Zero level corresponds to the 'normal' old ocean</a:t>
            </a:r>
            <a:r>
              <a:rPr lang="en-US" dirty="0" smtClean="0"/>
              <a:t>. </a:t>
            </a:r>
            <a:r>
              <a:rPr lang="en-US" dirty="0"/>
              <a:t>The boundary lines indicate the main anomalous </a:t>
            </a:r>
            <a:r>
              <a:rPr lang="en-US" dirty="0" smtClean="0"/>
              <a:t>tectonic</a:t>
            </a:r>
            <a:r>
              <a:rPr lang="en-US" baseline="0" dirty="0" smtClean="0"/>
              <a:t> </a:t>
            </a:r>
            <a:r>
              <a:rPr lang="en-US" dirty="0" smtClean="0"/>
              <a:t>structures. ..variations range from -0.5 km (EPR, CITJ), -1.0 (AAD) to +2.0</a:t>
            </a:r>
            <a:r>
              <a:rPr lang="en-US" baseline="0" dirty="0" smtClean="0"/>
              <a:t> km (NAT)…</a:t>
            </a:r>
            <a:r>
              <a:rPr lang="en-US" dirty="0" smtClean="0"/>
              <a:t>The northern EPR, the central Atlantic, the southern Indian ocean and the AAD are the most prominent deep portions of the global ridge system….KABAN</a:t>
            </a:r>
          </a:p>
          <a:p>
            <a:pPr eaLnBrk="1" hangingPunct="1"/>
            <a:r>
              <a:rPr lang="en-US" dirty="0" smtClean="0"/>
              <a:t>   The region around and to the E of Hawaii is slightly elevated</a:t>
            </a:r>
            <a:r>
              <a:rPr lang="en-US" baseline="0" dirty="0" smtClean="0"/>
              <a:t> </a:t>
            </a:r>
            <a:r>
              <a:rPr lang="en-US" dirty="0" smtClean="0"/>
              <a:t> in residual </a:t>
            </a:r>
            <a:r>
              <a:rPr lang="en-US" dirty="0" err="1" smtClean="0"/>
              <a:t>topo</a:t>
            </a:r>
            <a:r>
              <a:rPr lang="en-US" dirty="0" smtClean="0"/>
              <a:t> (0 to 0.6 km)….to W is up to 1.5 km elevated…</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Kaban</a:t>
            </a:r>
            <a:r>
              <a:rPr lang="en-US" dirty="0" smtClean="0"/>
              <a:t> 6b</a:t>
            </a:r>
          </a:p>
          <a:p>
            <a:r>
              <a:rPr lang="en-US" dirty="0" err="1" smtClean="0"/>
              <a:t>Isostatic</a:t>
            </a:r>
            <a:r>
              <a:rPr lang="en-US" dirty="0" smtClean="0"/>
              <a:t> gravity </a:t>
            </a:r>
            <a:r>
              <a:rPr lang="en-US" dirty="0" err="1" smtClean="0"/>
              <a:t>mgal</a:t>
            </a:r>
            <a:endParaRPr lang="en-US" dirty="0" smtClean="0"/>
          </a:p>
          <a:p>
            <a:r>
              <a:rPr lang="en-US" dirty="0" err="1" smtClean="0"/>
              <a:t>c.Residual</a:t>
            </a:r>
            <a:r>
              <a:rPr lang="en-US" dirty="0" smtClean="0"/>
              <a:t> (subtract b from observed)… to E of Hawaii, almost 0 residual gravity…by contrast EPR is low.</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84</a:t>
            </a:fld>
            <a:endParaRPr lang="en-US"/>
          </a:p>
        </p:txBody>
      </p:sp>
    </p:spTree>
    <p:extLst>
      <p:ext uri="{BB962C8B-B14F-4D97-AF65-F5344CB8AC3E}">
        <p14:creationId xmlns:p14="http://schemas.microsoft.com/office/powerpoint/2010/main" val="485110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 comparison for three typical events, all with average path ages of 2–3 </a:t>
            </a:r>
            <a:r>
              <a:rPr lang="en-US" sz="1200" b="0" i="0" u="none" strike="noStrike" kern="1200" baseline="0" dirty="0" err="1" smtClean="0">
                <a:solidFill>
                  <a:schemeClr val="tx1"/>
                </a:solidFill>
                <a:latin typeface="+mn-lt"/>
                <a:ea typeface="+mn-ea"/>
                <a:cs typeface="+mn-cs"/>
              </a:rPr>
              <a:t>Myr</a:t>
            </a:r>
            <a:r>
              <a:rPr lang="en-US" sz="1200" b="0" i="0" u="none" strike="noStrike" kern="1200" baseline="0" dirty="0" smtClean="0">
                <a:solidFill>
                  <a:schemeClr val="tx1"/>
                </a:solidFill>
                <a:latin typeface="+mn-lt"/>
                <a:ea typeface="+mn-ea"/>
                <a:cs typeface="+mn-cs"/>
              </a:rPr>
              <a:t>. The two events that sample the northern EPR and Galapagos ridge both contain a relatively mild</a:t>
            </a:r>
          </a:p>
          <a:p>
            <a:r>
              <a:rPr lang="en-US" sz="1200" b="0" i="0" u="none" strike="noStrike" kern="1200" baseline="0" dirty="0" smtClean="0">
                <a:solidFill>
                  <a:schemeClr val="tx1"/>
                </a:solidFill>
                <a:latin typeface="+mn-lt"/>
                <a:ea typeface="+mn-ea"/>
                <a:cs typeface="+mn-cs"/>
              </a:rPr>
              <a:t>LVZ, consistent with NF0-4. The southern EPR, </a:t>
            </a:r>
            <a:r>
              <a:rPr lang="en-US" sz="1200" b="0" i="0" u="none" strike="noStrike" kern="1200" baseline="0" dirty="0" err="1" smtClean="0">
                <a:solidFill>
                  <a:schemeClr val="tx1"/>
                </a:solidFill>
                <a:latin typeface="+mn-lt"/>
                <a:ea typeface="+mn-ea"/>
                <a:cs typeface="+mn-cs"/>
              </a:rPr>
              <a:t>however,shows</a:t>
            </a:r>
            <a:r>
              <a:rPr lang="en-US" sz="1200" b="0" i="0" u="none" strike="noStrike" kern="1200" baseline="0" dirty="0" smtClean="0">
                <a:solidFill>
                  <a:schemeClr val="tx1"/>
                </a:solidFill>
                <a:latin typeface="+mn-lt"/>
                <a:ea typeface="+mn-ea"/>
                <a:cs typeface="+mn-cs"/>
              </a:rPr>
              <a:t> a pronounced LVZ approximately 0.3 km/s </a:t>
            </a:r>
            <a:r>
              <a:rPr lang="en-US" sz="1200" b="0" i="0" u="none" strike="noStrike" kern="1200" baseline="0" dirty="0" err="1" smtClean="0">
                <a:solidFill>
                  <a:schemeClr val="tx1"/>
                </a:solidFill>
                <a:latin typeface="+mn-lt"/>
                <a:ea typeface="+mn-ea"/>
                <a:cs typeface="+mn-cs"/>
              </a:rPr>
              <a:t>slowerthan</a:t>
            </a:r>
            <a:r>
              <a:rPr lang="en-US" sz="1200" b="0" i="0" u="none" strike="noStrike" kern="1200" baseline="0" dirty="0" smtClean="0">
                <a:solidFill>
                  <a:schemeClr val="tx1"/>
                </a:solidFill>
                <a:latin typeface="+mn-lt"/>
                <a:ea typeface="+mn-ea"/>
                <a:cs typeface="+mn-cs"/>
              </a:rPr>
              <a:t> the others. The regional models of oceanic mantle are</a:t>
            </a:r>
          </a:p>
          <a:p>
            <a:r>
              <a:rPr lang="en-US" sz="1200" b="0" i="0" u="none" strike="noStrike" kern="1200" baseline="0" dirty="0" smtClean="0">
                <a:solidFill>
                  <a:schemeClr val="tx1"/>
                </a:solidFill>
                <a:latin typeface="+mn-lt"/>
                <a:ea typeface="+mn-ea"/>
                <a:cs typeface="+mn-cs"/>
              </a:rPr>
              <a:t>substantially slower than Voigt-averaged, isotropic </a:t>
            </a:r>
            <a:r>
              <a:rPr lang="en-US" sz="1200" b="0" i="0" u="none" strike="noStrike" kern="1200" baseline="0" dirty="0" err="1" smtClean="0">
                <a:solidFill>
                  <a:schemeClr val="tx1"/>
                </a:solidFill>
                <a:latin typeface="+mn-lt"/>
                <a:ea typeface="+mn-ea"/>
                <a:cs typeface="+mn-cs"/>
              </a:rPr>
              <a:t>PREMvelocities</a:t>
            </a:r>
            <a:r>
              <a:rPr lang="en-US" sz="1200" b="0" i="0" u="none" strike="noStrike" kern="1200" baseline="0" dirty="0" smtClean="0">
                <a:solidFill>
                  <a:schemeClr val="tx1"/>
                </a:solidFill>
                <a:latin typeface="+mn-lt"/>
                <a:ea typeface="+mn-ea"/>
                <a:cs typeface="+mn-cs"/>
              </a:rPr>
              <a:t> in the top 250 km. One well-known issue is that wave </a:t>
            </a:r>
            <a:r>
              <a:rPr lang="en-US" sz="1200" b="0" i="0" u="none" strike="noStrike" kern="1200" baseline="0" dirty="0" err="1" smtClean="0">
                <a:solidFill>
                  <a:schemeClr val="tx1"/>
                </a:solidFill>
                <a:latin typeface="+mn-lt"/>
                <a:ea typeface="+mn-ea"/>
                <a:cs typeface="+mn-cs"/>
              </a:rPr>
              <a:t>speedsin</a:t>
            </a:r>
            <a:r>
              <a:rPr lang="en-US" sz="1200" b="0" i="0" u="none" strike="noStrike" kern="1200" baseline="0" dirty="0" smtClean="0">
                <a:solidFill>
                  <a:schemeClr val="tx1"/>
                </a:solidFill>
                <a:latin typeface="+mn-lt"/>
                <a:ea typeface="+mn-ea"/>
                <a:cs typeface="+mn-cs"/>
              </a:rPr>
              <a:t> mantle rocks are anisotropic, that is, shear wave velocities</a:t>
            </a:r>
          </a:p>
          <a:p>
            <a:r>
              <a:rPr lang="en-US" sz="1200" b="0" i="0" u="none" strike="noStrike" kern="1200" baseline="0" dirty="0" smtClean="0">
                <a:solidFill>
                  <a:schemeClr val="tx1"/>
                </a:solidFill>
                <a:latin typeface="+mn-lt"/>
                <a:ea typeface="+mn-ea"/>
                <a:cs typeface="+mn-cs"/>
              </a:rPr>
              <a:t>have strong dependencies on the direction of </a:t>
            </a:r>
            <a:r>
              <a:rPr lang="en-US" sz="1200" b="0" i="0" u="none" strike="noStrike" kern="1200" baseline="0" dirty="0" err="1" smtClean="0">
                <a:solidFill>
                  <a:schemeClr val="tx1"/>
                </a:solidFill>
                <a:latin typeface="+mn-lt"/>
                <a:ea typeface="+mn-ea"/>
                <a:cs typeface="+mn-cs"/>
              </a:rPr>
              <a:t>propagationand</a:t>
            </a:r>
            <a:r>
              <a:rPr lang="en-US" sz="1200" b="0" i="0" u="none" strike="noStrike" kern="1200" baseline="0" dirty="0" smtClean="0">
                <a:solidFill>
                  <a:schemeClr val="tx1"/>
                </a:solidFill>
                <a:latin typeface="+mn-lt"/>
                <a:ea typeface="+mn-ea"/>
                <a:cs typeface="+mn-cs"/>
              </a:rPr>
              <a:t> polarization. Although the majority of the data </a:t>
            </a:r>
            <a:r>
              <a:rPr lang="en-US" sz="1200" b="0" i="0" u="none" strike="noStrike" kern="1200" baseline="0" dirty="0" err="1" smtClean="0">
                <a:solidFill>
                  <a:schemeClr val="tx1"/>
                </a:solidFill>
                <a:latin typeface="+mn-lt"/>
                <a:ea typeface="+mn-ea"/>
                <a:cs typeface="+mn-cs"/>
              </a:rPr>
              <a:t>inthis</a:t>
            </a:r>
            <a:r>
              <a:rPr lang="en-US" sz="1200" b="0" i="0" u="none" strike="noStrike" kern="1200" baseline="0" dirty="0" smtClean="0">
                <a:solidFill>
                  <a:schemeClr val="tx1"/>
                </a:solidFill>
                <a:latin typeface="+mn-lt"/>
                <a:ea typeface="+mn-ea"/>
                <a:cs typeface="+mn-cs"/>
              </a:rPr>
              <a:t> study can be modeled well using a simple </a:t>
            </a:r>
            <a:r>
              <a:rPr lang="en-US" sz="1200" b="0" i="0" u="none" strike="noStrike" kern="1200" baseline="0" dirty="0" err="1" smtClean="0">
                <a:solidFill>
                  <a:schemeClr val="tx1"/>
                </a:solidFill>
                <a:latin typeface="+mn-lt"/>
                <a:ea typeface="+mn-ea"/>
                <a:cs typeface="+mn-cs"/>
              </a:rPr>
              <a:t>isotropicwaveform</a:t>
            </a:r>
            <a:r>
              <a:rPr lang="en-US" sz="1200" b="0" i="0" u="none" strike="noStrike" kern="1200" baseline="0" dirty="0" smtClean="0">
                <a:solidFill>
                  <a:schemeClr val="tx1"/>
                </a:solidFill>
                <a:latin typeface="+mn-lt"/>
                <a:ea typeface="+mn-ea"/>
                <a:cs typeface="+mn-cs"/>
              </a:rPr>
              <a:t> approach,</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8</a:t>
            </a:fld>
            <a:endParaRPr lang="en-US"/>
          </a:p>
        </p:txBody>
      </p:sp>
    </p:spTree>
    <p:extLst>
      <p:ext uri="{BB962C8B-B14F-4D97-AF65-F5344CB8AC3E}">
        <p14:creationId xmlns:p14="http://schemas.microsoft.com/office/powerpoint/2010/main" val="4240244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northern EPR, the central Atlantic &amp; Indian oceans, and the AAD are the most prominent deep portions of the global ridge system.</a:t>
            </a:r>
          </a:p>
          <a:p>
            <a:r>
              <a:rPr lang="en-US" dirty="0" smtClean="0"/>
              <a:t>In </a:t>
            </a:r>
            <a:r>
              <a:rPr lang="en-US" dirty="0" err="1" smtClean="0"/>
              <a:t>Marangoni</a:t>
            </a:r>
            <a:r>
              <a:rPr lang="en-US" dirty="0" smtClean="0"/>
              <a:t> convection the </a:t>
            </a:r>
            <a:r>
              <a:rPr lang="en-US" dirty="0" err="1" smtClean="0"/>
              <a:t>upwellings</a:t>
            </a:r>
            <a:r>
              <a:rPr lang="en-US" baseline="0" dirty="0" smtClean="0"/>
              <a:t> are characterized by shallow bathymetry and the elevation gets less as one moves away from </a:t>
            </a:r>
            <a:r>
              <a:rPr lang="en-US" baseline="0" dirty="0" err="1" smtClean="0"/>
              <a:t>upwellings</a:t>
            </a:r>
            <a:r>
              <a:rPr lang="en-US" baseline="0" dirty="0" smtClean="0"/>
              <a:t>.</a:t>
            </a:r>
          </a:p>
          <a:p>
            <a:r>
              <a:rPr lang="en-US" baseline="0" dirty="0" smtClean="0"/>
              <a:t>The same effect is seen in residual bathymetry; the residual </a:t>
            </a:r>
            <a:r>
              <a:rPr lang="en-US" baseline="0" dirty="0" err="1" smtClean="0"/>
              <a:t>batymetry</a:t>
            </a:r>
            <a:r>
              <a:rPr lang="en-US" baseline="0" dirty="0" smtClean="0"/>
              <a:t> of the EPR is depressed and the seafloor rises toward the </a:t>
            </a:r>
            <a:r>
              <a:rPr lang="en-US" baseline="0" dirty="0" err="1" smtClean="0"/>
              <a:t>superswell</a:t>
            </a:r>
            <a:r>
              <a:rPr lang="en-US" baseline="0" dirty="0" smtClean="0"/>
              <a:t> area.</a:t>
            </a:r>
          </a:p>
          <a:p>
            <a:r>
              <a:rPr lang="en-US" baseline="0" dirty="0" smtClean="0"/>
              <a:t>The </a:t>
            </a:r>
            <a:r>
              <a:rPr lang="en-US" baseline="0" dirty="0" err="1" smtClean="0"/>
              <a:t>weastern</a:t>
            </a:r>
            <a:r>
              <a:rPr lang="en-US" baseline="0" dirty="0" smtClean="0"/>
              <a:t> Pacific tends to be shallower than younger Pacific except in the </a:t>
            </a:r>
            <a:r>
              <a:rPr lang="en-US" baseline="0" dirty="0" err="1" smtClean="0"/>
              <a:t>backarc</a:t>
            </a:r>
            <a:r>
              <a:rPr lang="en-US" baseline="0" dirty="0" smtClean="0"/>
              <a:t> basin regions. Seafloor shallows as one moves away from the AAD.</a:t>
            </a:r>
          </a:p>
          <a:p>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85</a:t>
            </a:fld>
            <a:endParaRPr lang="en-US"/>
          </a:p>
        </p:txBody>
      </p:sp>
    </p:spTree>
    <p:extLst>
      <p:ext uri="{BB962C8B-B14F-4D97-AF65-F5344CB8AC3E}">
        <p14:creationId xmlns:p14="http://schemas.microsoft.com/office/powerpoint/2010/main" val="41759791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Enigmatoc</a:t>
            </a:r>
            <a:r>
              <a:rPr lang="en-US" dirty="0" smtClean="0"/>
              <a:t> features of the </a:t>
            </a:r>
            <a:r>
              <a:rPr lang="en-US" dirty="0" err="1" smtClean="0"/>
              <a:t>safloor</a:t>
            </a:r>
            <a:r>
              <a:rPr lang="en-US" dirty="0" smtClean="0"/>
              <a:t> include seafloor</a:t>
            </a:r>
            <a:r>
              <a:rPr lang="en-US" baseline="0" dirty="0" smtClean="0"/>
              <a:t> flattening and the south Pacific </a:t>
            </a:r>
            <a:r>
              <a:rPr lang="en-US" baseline="0" dirty="0" err="1" smtClean="0"/>
              <a:t>superswell</a:t>
            </a:r>
            <a:r>
              <a:rPr lang="en-US" baseline="0" dirty="0" smtClean="0"/>
              <a:t> region…and the deep regions surrounding the EPR in residual bathymetry.</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86</a:t>
            </a:fld>
            <a:endParaRPr lang="en-US"/>
          </a:p>
        </p:txBody>
      </p:sp>
    </p:spTree>
    <p:extLst>
      <p:ext uri="{BB962C8B-B14F-4D97-AF65-F5344CB8AC3E}">
        <p14:creationId xmlns:p14="http://schemas.microsoft.com/office/powerpoint/2010/main" val="4604817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00B67A-2DB0-FB4C-88C6-D9FA5255E36A}" type="slidenum">
              <a:rPr lang="en-US" sz="1200"/>
              <a:pPr/>
              <a:t>87</a:t>
            </a:fld>
            <a:endParaRPr lang="en-US" sz="1200"/>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a:noFill/>
        </p:spPr>
        <p:txBody>
          <a:bodyPr/>
          <a:lstStyle/>
          <a:p>
            <a:r>
              <a:rPr lang="en-US" dirty="0" smtClean="0"/>
              <a:t>Shallow residual </a:t>
            </a:r>
            <a:r>
              <a:rPr lang="en-US" dirty="0" err="1" smtClean="0"/>
              <a:t>topo</a:t>
            </a:r>
            <a:r>
              <a:rPr lang="en-US" dirty="0" smtClean="0"/>
              <a:t>; </a:t>
            </a:r>
            <a:r>
              <a:rPr lang="en-US" dirty="0" err="1" smtClean="0"/>
              <a:t>N.Atl</a:t>
            </a:r>
            <a:r>
              <a:rPr lang="en-US" dirty="0" smtClean="0"/>
              <a:t>., SWIR, </a:t>
            </a:r>
            <a:r>
              <a:rPr lang="en-US" dirty="0" err="1" smtClean="0"/>
              <a:t>S.Ind.Oc</a:t>
            </a:r>
            <a:r>
              <a:rPr lang="en-US" dirty="0" smtClean="0"/>
              <a:t>,</a:t>
            </a:r>
            <a:r>
              <a:rPr lang="en-US" baseline="0" dirty="0" smtClean="0"/>
              <a:t> Afar, Baja,</a:t>
            </a:r>
          </a:p>
          <a:p>
            <a:r>
              <a:rPr lang="en-US" baseline="0" dirty="0" smtClean="0"/>
              <a:t>Depressed residual ridge areas; </a:t>
            </a:r>
            <a:r>
              <a:rPr lang="en-US" baseline="0" dirty="0" err="1" smtClean="0"/>
              <a:t>EPR,Atlantic</a:t>
            </a:r>
            <a:r>
              <a:rPr lang="en-US" baseline="0" dirty="0" smtClean="0"/>
              <a:t> and Indian Ocean TJ, SEIR, AAD, BAB,</a:t>
            </a:r>
          </a:p>
          <a:p>
            <a:r>
              <a:rPr lang="en-US" baseline="0" dirty="0" smtClean="0"/>
              <a:t>The </a:t>
            </a:r>
            <a:r>
              <a:rPr lang="en-US" baseline="0" dirty="0" err="1" smtClean="0"/>
              <a:t>esat</a:t>
            </a:r>
            <a:r>
              <a:rPr lang="en-US" baseline="0" dirty="0" smtClean="0"/>
              <a:t> Pacific and the central Indian and Atlantic oceans have depressed bathymetry when corrected for shallow effects.</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cooling </a:t>
            </a:r>
            <a:r>
              <a:rPr lang="en-US" dirty="0" err="1" smtClean="0"/>
              <a:t>halspace</a:t>
            </a:r>
            <a:r>
              <a:rPr lang="en-US" dirty="0" smtClean="0"/>
              <a:t> the ocean depth would increase as the square root of age. In the actual Earth, the bathymetry does not </a:t>
            </a:r>
            <a:r>
              <a:rPr lang="en-US" dirty="0" err="1" smtClean="0"/>
              <a:t>deeped</a:t>
            </a:r>
            <a:r>
              <a:rPr lang="en-US" baseline="0" dirty="0" smtClean="0"/>
              <a:t> nearly as </a:t>
            </a:r>
            <a:r>
              <a:rPr lang="en-US" baseline="0" dirty="0" err="1" smtClean="0"/>
              <a:t>rapidly.The</a:t>
            </a:r>
            <a:r>
              <a:rPr lang="en-US" baseline="0" dirty="0" smtClean="0"/>
              <a:t> departure from the expected ]aw increases as</a:t>
            </a:r>
          </a:p>
          <a:p>
            <a:r>
              <a:rPr lang="en-US" baseline="0" dirty="0" smtClean="0"/>
              <a:t>Age or square of age. In other words the residual bathymetry shallows with age, as expected for surface driven convection…</a:t>
            </a:r>
          </a:p>
          <a:p>
            <a:endParaRPr lang="en-US" baseline="0" dirty="0" smtClean="0"/>
          </a:p>
          <a:p>
            <a:endParaRPr lang="en-US" baseline="0" dirty="0" smtClean="0"/>
          </a:p>
          <a:p>
            <a:r>
              <a:rPr lang="en-US" baseline="0" dirty="0" err="1" smtClean="0"/>
              <a:t>es</a:t>
            </a:r>
            <a:r>
              <a:rPr lang="en-US" baseline="0" dirty="0" smtClean="0"/>
              <a:t> with age or the </a:t>
            </a:r>
            <a:r>
              <a:rPr lang="en-US" baseline="0" dirty="0" err="1" smtClean="0"/>
              <a:t>sqaure</a:t>
            </a:r>
            <a:r>
              <a:rPr lang="en-US" baseline="0" dirty="0" smtClean="0"/>
              <a:t> f age.</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88</a:t>
            </a:fld>
            <a:endParaRPr lang="en-US"/>
          </a:p>
        </p:txBody>
      </p:sp>
    </p:spTree>
    <p:extLst>
      <p:ext uri="{BB962C8B-B14F-4D97-AF65-F5344CB8AC3E}">
        <p14:creationId xmlns:p14="http://schemas.microsoft.com/office/powerpoint/2010/main" val="27889966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5. (a) Age</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depth relation for normal seafloor according to the correlation criterion. Curves denote the depth interval that is consistent with half-space cooling, on</a:t>
            </a:r>
          </a:p>
          <a:p>
            <a:r>
              <a:rPr lang="en-US" sz="1200" b="0" i="0" u="none" strike="noStrike" kern="1200" baseline="0" dirty="0" smtClean="0">
                <a:solidFill>
                  <a:schemeClr val="tx1"/>
                </a:solidFill>
                <a:latin typeface="+mn-lt"/>
                <a:ea typeface="+mn-ea"/>
                <a:cs typeface="+mn-cs"/>
              </a:rPr>
              <a:t>the basis of bootstrap resampling analysis. The uncertainty of zero-age depth and subsidence rate (corresponding to the 68% confidence zone) as well as one standard</a:t>
            </a:r>
          </a:p>
          <a:p>
            <a:r>
              <a:rPr lang="en-US" sz="1200" b="0" i="0" u="none" strike="noStrike" kern="1200" baseline="0" dirty="0" smtClean="0">
                <a:solidFill>
                  <a:schemeClr val="tx1"/>
                </a:solidFill>
                <a:latin typeface="+mn-lt"/>
                <a:ea typeface="+mn-ea"/>
                <a:cs typeface="+mn-cs"/>
              </a:rPr>
              <a:t>deviation of prediction error are taken into account. Dashed curves for ages greater than 70 Ma emphasize their predicted nature as only younger seafloor is used for</a:t>
            </a:r>
          </a:p>
          <a:p>
            <a:r>
              <a:rPr lang="en-US" sz="1200" b="0" i="0" u="none" strike="noStrike" kern="1200" baseline="0" dirty="0" smtClean="0">
                <a:solidFill>
                  <a:schemeClr val="tx1"/>
                </a:solidFill>
                <a:latin typeface="+mn-lt"/>
                <a:ea typeface="+mn-ea"/>
                <a:cs typeface="+mn-cs"/>
              </a:rPr>
              <a:t>bootstrap analysis. (b) Same as (a) but with the distance criterion. (c) Joint distribution of zero-age depth and subsidence rate, based on the bootstrap resampling from</a:t>
            </a:r>
          </a:p>
          <a:p>
            <a:r>
              <a:rPr lang="en-US" sz="1200" b="0" i="0" u="none" strike="noStrike" kern="1200" baseline="0" dirty="0" smtClean="0">
                <a:solidFill>
                  <a:schemeClr val="tx1"/>
                </a:solidFill>
                <a:latin typeface="+mn-lt"/>
                <a:ea typeface="+mn-ea"/>
                <a:cs typeface="+mn-cs"/>
              </a:rPr>
              <a:t>the age</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depth relation of (a). The error ellipse is drawn for the 68% confidence zone. (d) Same as (c) but for the age</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depth relation of (b).</a:t>
            </a:r>
            <a:endParaRPr lang="en-US" dirty="0"/>
          </a:p>
        </p:txBody>
      </p:sp>
      <p:sp>
        <p:nvSpPr>
          <p:cNvPr id="4" name="Slide Number Placeholder 3"/>
          <p:cNvSpPr>
            <a:spLocks noGrp="1"/>
          </p:cNvSpPr>
          <p:nvPr>
            <p:ph type="sldNum" sz="quarter" idx="10"/>
          </p:nvPr>
        </p:nvSpPr>
        <p:spPr/>
        <p:txBody>
          <a:bodyPr/>
          <a:lstStyle/>
          <a:p>
            <a:fld id="{7BD7E5FF-879C-5A4E-AE69-2278F97180D5}" type="slidenum">
              <a:rPr lang="en-US" smtClean="0"/>
              <a:t>89</a:t>
            </a:fld>
            <a:endParaRPr lang="en-US"/>
          </a:p>
        </p:txBody>
      </p:sp>
    </p:spTree>
    <p:extLst>
      <p:ext uri="{BB962C8B-B14F-4D97-AF65-F5344CB8AC3E}">
        <p14:creationId xmlns:p14="http://schemas.microsoft.com/office/powerpoint/2010/main" val="15186239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Lekic</a:t>
            </a:r>
            <a:endParaRPr lang="en-US" dirty="0" smtClean="0"/>
          </a:p>
          <a:p>
            <a:r>
              <a:rPr lang="en-US" dirty="0" smtClean="0"/>
              <a:t>EPR anisotropy agrees with NNA</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91</a:t>
            </a:fld>
            <a:endParaRPr lang="en-US"/>
          </a:p>
        </p:txBody>
      </p:sp>
    </p:spTree>
    <p:extLst>
      <p:ext uri="{BB962C8B-B14F-4D97-AF65-F5344CB8AC3E}">
        <p14:creationId xmlns:p14="http://schemas.microsoft.com/office/powerpoint/2010/main" val="191655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92</a:t>
            </a:fld>
            <a:endParaRPr lang="en-US"/>
          </a:p>
        </p:txBody>
      </p:sp>
    </p:spTree>
    <p:extLst>
      <p:ext uri="{BB962C8B-B14F-4D97-AF65-F5344CB8AC3E}">
        <p14:creationId xmlns:p14="http://schemas.microsoft.com/office/powerpoint/2010/main" val="24433738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S12</a:t>
            </a:r>
          </a:p>
          <a:p>
            <a:r>
              <a:rPr lang="en-US" sz="1200" b="0" i="0" u="none" strike="noStrike" kern="1200" baseline="0" dirty="0" smtClean="0">
                <a:solidFill>
                  <a:schemeClr val="tx1"/>
                </a:solidFill>
                <a:latin typeface="+mn-lt"/>
                <a:ea typeface="+mn-ea"/>
                <a:cs typeface="+mn-cs"/>
              </a:rPr>
              <a:t>Depth cross-sections through SEMum2, along profiles parallel to APM (14) that are</a:t>
            </a:r>
          </a:p>
          <a:p>
            <a:r>
              <a:rPr lang="en-US" sz="1200" b="0" i="0" u="none" strike="noStrike" kern="1200" baseline="0" dirty="0" smtClean="0">
                <a:solidFill>
                  <a:schemeClr val="tx1"/>
                </a:solidFill>
                <a:latin typeface="+mn-lt"/>
                <a:ea typeface="+mn-ea"/>
                <a:cs typeface="+mn-cs"/>
              </a:rPr>
              <a:t>identical to those in Figure 3 of the main text (profiles 3 and 4), but now extending to 800</a:t>
            </a:r>
          </a:p>
          <a:p>
            <a:r>
              <a:rPr lang="en-US" sz="1200" b="0" i="0" u="none" strike="noStrike" kern="1200" baseline="0" dirty="0" smtClean="0">
                <a:solidFill>
                  <a:schemeClr val="tx1"/>
                </a:solidFill>
                <a:latin typeface="+mn-lt"/>
                <a:ea typeface="+mn-ea"/>
                <a:cs typeface="+mn-cs"/>
              </a:rPr>
              <a:t>km depth. Refer to Figure 3A for profile locations. Panels (A) and (B): relative variations</a:t>
            </a:r>
          </a:p>
          <a:p>
            <a:r>
              <a:rPr lang="en-US" sz="1200" b="0" i="0" u="none" strike="noStrike" kern="1200" baseline="0" dirty="0" smtClean="0">
                <a:solidFill>
                  <a:schemeClr val="tx1"/>
                </a:solidFill>
                <a:latin typeface="+mn-lt"/>
                <a:ea typeface="+mn-ea"/>
                <a:cs typeface="+mn-cs"/>
              </a:rPr>
              <a:t>in isotropic VS along profiles 3 and 4; Panel (C): variations in the radial anisotropy</a:t>
            </a:r>
          </a:p>
          <a:p>
            <a:r>
              <a:rPr lang="en-US" sz="1200" b="0" i="0" u="none" strike="noStrike" kern="1200" baseline="0" dirty="0" smtClean="0">
                <a:solidFill>
                  <a:schemeClr val="tx1"/>
                </a:solidFill>
                <a:latin typeface="+mn-lt"/>
                <a:ea typeface="+mn-ea"/>
                <a:cs typeface="+mn-cs"/>
              </a:rPr>
              <a:t>parameter </a:t>
            </a:r>
            <a:r>
              <a:rPr lang="en-US" sz="1200" b="1" i="0" u="none" strike="noStrike" kern="1200" baseline="0" dirty="0" err="1" smtClean="0">
                <a:solidFill>
                  <a:schemeClr val="tx1"/>
                </a:solidFill>
                <a:latin typeface="+mn-lt"/>
                <a:ea typeface="+mn-ea"/>
                <a:cs typeface="+mn-cs"/>
              </a:rPr>
              <a:t>ξ</a:t>
            </a:r>
            <a:r>
              <a:rPr lang="en-US" sz="1200" b="0" i="0" u="none" strike="noStrike" kern="1200" baseline="0" dirty="0" smtClean="0">
                <a:solidFill>
                  <a:schemeClr val="tx1"/>
                </a:solidFill>
                <a:latin typeface="+mn-lt"/>
                <a:ea typeface="+mn-ea"/>
                <a:cs typeface="+mn-cs"/>
              </a:rPr>
              <a:t>=VSH</a:t>
            </a:r>
          </a:p>
          <a:p>
            <a:r>
              <a:rPr lang="en-US" sz="1200" b="0" i="0" u="none" strike="noStrike" kern="1200" baseline="0" dirty="0" smtClean="0">
                <a:solidFill>
                  <a:schemeClr val="tx1"/>
                </a:solidFill>
                <a:latin typeface="+mn-lt"/>
                <a:ea typeface="+mn-ea"/>
                <a:cs typeface="+mn-cs"/>
              </a:rPr>
              <a:t>2/VSV</a:t>
            </a:r>
          </a:p>
          <a:p>
            <a:r>
              <a:rPr lang="en-US" sz="1200" b="0" i="0" u="none" strike="noStrike" kern="1200" baseline="0" dirty="0" smtClean="0">
                <a:solidFill>
                  <a:schemeClr val="tx1"/>
                </a:solidFill>
                <a:latin typeface="+mn-lt"/>
                <a:ea typeface="+mn-ea"/>
                <a:cs typeface="+mn-cs"/>
              </a:rPr>
              <a:t>2 along profile 4 – the same profile as in panel (B). Profile (A) is</a:t>
            </a:r>
          </a:p>
          <a:p>
            <a:r>
              <a:rPr lang="en-US" sz="1200" b="0" i="0" u="none" strike="noStrike" kern="1200" baseline="0" dirty="0" smtClean="0">
                <a:solidFill>
                  <a:schemeClr val="tx1"/>
                </a:solidFill>
                <a:latin typeface="+mn-lt"/>
                <a:ea typeface="+mn-ea"/>
                <a:cs typeface="+mn-cs"/>
              </a:rPr>
              <a:t>located between LVFs, while profile (B) is within an LVF.</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93</a:t>
            </a:fld>
            <a:endParaRPr lang="en-US"/>
          </a:p>
        </p:txBody>
      </p:sp>
    </p:spTree>
    <p:extLst>
      <p:ext uri="{BB962C8B-B14F-4D97-AF65-F5344CB8AC3E}">
        <p14:creationId xmlns:p14="http://schemas.microsoft.com/office/powerpoint/2010/main" val="36342709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Lekic</a:t>
            </a:r>
            <a:r>
              <a:rPr lang="en-US" dirty="0" smtClean="0"/>
              <a:t> French</a:t>
            </a:r>
          </a:p>
          <a:p>
            <a:endParaRPr lang="en-US" dirty="0" smtClean="0"/>
          </a:p>
          <a:p>
            <a:r>
              <a:rPr lang="en-US" dirty="0" smtClean="0"/>
              <a:t>At 250 km, which is below the nominal</a:t>
            </a:r>
            <a:r>
              <a:rPr lang="en-US" baseline="0" dirty="0" smtClean="0"/>
              <a:t> max depth of LLAMA (Region B) the lowest </a:t>
            </a:r>
            <a:r>
              <a:rPr lang="en-US" baseline="0" dirty="0" err="1" smtClean="0"/>
              <a:t>Vs</a:t>
            </a:r>
            <a:r>
              <a:rPr lang="en-US" baseline="0" dirty="0" smtClean="0"/>
              <a:t> are sections of ridges and incipient ridges (EAR, Sea of Cortez) although not always aligned with current ridges.</a:t>
            </a:r>
          </a:p>
          <a:p>
            <a:r>
              <a:rPr lang="en-US" baseline="0" dirty="0" smtClean="0"/>
              <a:t>Oceanic TJs are prominent</a:t>
            </a:r>
          </a:p>
          <a:p>
            <a:r>
              <a:rPr lang="en-US" baseline="0" dirty="0" smtClean="0"/>
              <a:t>EPR and PAR are distinctive</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94</a:t>
            </a:fld>
            <a:endParaRPr lang="en-US"/>
          </a:p>
        </p:txBody>
      </p:sp>
    </p:spTree>
    <p:extLst>
      <p:ext uri="{BB962C8B-B14F-4D97-AF65-F5344CB8AC3E}">
        <p14:creationId xmlns:p14="http://schemas.microsoft.com/office/powerpoint/2010/main" val="19718659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Lekic</a:t>
            </a:r>
            <a:r>
              <a:rPr lang="en-US" dirty="0" smtClean="0"/>
              <a:t> French</a:t>
            </a:r>
          </a:p>
          <a:p>
            <a:endParaRPr lang="en-US" dirty="0" smtClean="0"/>
          </a:p>
          <a:p>
            <a:r>
              <a:rPr lang="en-US" dirty="0" smtClean="0"/>
              <a:t>At 250 km, which is below the nominal</a:t>
            </a:r>
            <a:r>
              <a:rPr lang="en-US" baseline="0" dirty="0" smtClean="0"/>
              <a:t> max depth of LLAMA (Region B) the lowest </a:t>
            </a:r>
            <a:r>
              <a:rPr lang="en-US" baseline="0" dirty="0" err="1" smtClean="0"/>
              <a:t>Vs</a:t>
            </a:r>
            <a:r>
              <a:rPr lang="en-US" baseline="0" dirty="0" smtClean="0"/>
              <a:t> are sections of ridges and incipient ridges (EAR, Sea of Cortez) although not always aligned with current ridges.</a:t>
            </a:r>
          </a:p>
          <a:p>
            <a:r>
              <a:rPr lang="en-US" baseline="0" dirty="0" smtClean="0"/>
              <a:t>Oceanic TJs are prominent</a:t>
            </a:r>
          </a:p>
          <a:p>
            <a:r>
              <a:rPr lang="en-US" baseline="0" dirty="0" smtClean="0"/>
              <a:t>EPR and PAR are distinctive</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95</a:t>
            </a:fld>
            <a:endParaRPr lang="en-US"/>
          </a:p>
        </p:txBody>
      </p:sp>
    </p:spTree>
    <p:extLst>
      <p:ext uri="{BB962C8B-B14F-4D97-AF65-F5344CB8AC3E}">
        <p14:creationId xmlns:p14="http://schemas.microsoft.com/office/powerpoint/2010/main" val="1971865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Korenaga</a:t>
            </a:r>
            <a:r>
              <a:rPr lang="en-US" dirty="0" smtClean="0"/>
              <a:t>.</a:t>
            </a:r>
            <a:r>
              <a:rPr lang="en-US" sz="1200" b="0" i="0" u="none" strike="noStrike" kern="1200" baseline="0" dirty="0" smtClean="0">
                <a:solidFill>
                  <a:schemeClr val="tx1"/>
                </a:solidFill>
                <a:latin typeface="+mn-lt"/>
                <a:ea typeface="+mn-ea"/>
                <a:cs typeface="+mn-cs"/>
              </a:rPr>
              <a:t> Based on a scaling law derived for the onset of convection with temperature-dependent viscosity [</a:t>
            </a:r>
            <a:r>
              <a:rPr lang="en-US" sz="1200" b="0" i="0" u="none" strike="noStrike" kern="1200" baseline="0" dirty="0" err="1" smtClean="0">
                <a:solidFill>
                  <a:schemeClr val="tx1"/>
                </a:solidFill>
                <a:latin typeface="+mn-lt"/>
                <a:ea typeface="+mn-ea"/>
                <a:cs typeface="+mn-cs"/>
              </a:rPr>
              <a:t>Korenaga</a:t>
            </a:r>
            <a:r>
              <a:rPr lang="en-US" sz="1200" b="0" i="0" u="none" strike="noStrike" kern="1200" baseline="0" dirty="0" smtClean="0">
                <a:solidFill>
                  <a:schemeClr val="tx1"/>
                </a:solidFill>
                <a:latin typeface="+mn-lt"/>
                <a:ea typeface="+mn-ea"/>
                <a:cs typeface="+mn-cs"/>
              </a:rPr>
              <a:t> and Jordan ,2002], we calculate the variation of plate thickness as a function of mantle temperature (Figure 1a).</a:t>
            </a:r>
            <a:r>
              <a:rPr lang="en-US" dirty="0" smtClean="0"/>
              <a:t> </a:t>
            </a:r>
            <a:r>
              <a:rPr lang="en-US" sz="1200" b="0" i="0" u="none" strike="noStrike" kern="1200" baseline="0" dirty="0" smtClean="0">
                <a:solidFill>
                  <a:schemeClr val="tx1"/>
                </a:solidFill>
                <a:latin typeface="+mn-lt"/>
                <a:ea typeface="+mn-ea"/>
                <a:cs typeface="+mn-cs"/>
              </a:rPr>
              <a:t>Figure 1. </a:t>
            </a:r>
            <a:r>
              <a:rPr lang="en-US" sz="1200" b="1" i="0" u="none" strike="noStrike" kern="1200" baseline="0" dirty="0" smtClean="0">
                <a:solidFill>
                  <a:schemeClr val="tx1"/>
                </a:solidFill>
                <a:latin typeface="+mn-lt"/>
                <a:ea typeface="+mn-ea"/>
                <a:cs typeface="+mn-cs"/>
              </a:rPr>
              <a:t>(a) Plate thickness variation as a function of mantle potential temperature (which is the hypothetical</a:t>
            </a:r>
          </a:p>
          <a:p>
            <a:r>
              <a:rPr lang="en-US" sz="1200" b="1" i="0" u="none" strike="noStrike" kern="1200" baseline="0" dirty="0" smtClean="0">
                <a:solidFill>
                  <a:schemeClr val="tx1"/>
                </a:solidFill>
                <a:latin typeface="+mn-lt"/>
                <a:ea typeface="+mn-ea"/>
                <a:cs typeface="+mn-cs"/>
              </a:rPr>
              <a:t>temperature of mantle adiabatically brought to the surface without melting). The critical Rayleigh number is set as 2000. Cases of temperature-dependent viscosity (thick gray</a:t>
            </a:r>
          </a:p>
          <a:p>
            <a:r>
              <a:rPr lang="en-US" sz="1200" b="1" i="0" u="none" strike="noStrike" kern="1200" baseline="0" dirty="0" smtClean="0">
                <a:solidFill>
                  <a:schemeClr val="tx1"/>
                </a:solidFill>
                <a:latin typeface="+mn-lt"/>
                <a:ea typeface="+mn-ea"/>
                <a:cs typeface="+mn-cs"/>
              </a:rPr>
              <a:t>curve) and temperature- and depth-dependent viscosity</a:t>
            </a:r>
          </a:p>
          <a:p>
            <a:r>
              <a:rPr lang="en-US" sz="1200" b="1" i="0" u="none" strike="noStrike" kern="1200" baseline="0" dirty="0" smtClean="0">
                <a:solidFill>
                  <a:schemeClr val="tx1"/>
                </a:solidFill>
                <a:latin typeface="+mn-lt"/>
                <a:ea typeface="+mn-ea"/>
                <a:cs typeface="+mn-cs"/>
              </a:rPr>
              <a:t>(thick solid curve) are shown.</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9</a:t>
            </a:fld>
            <a:endParaRPr lang="en-US"/>
          </a:p>
        </p:txBody>
      </p:sp>
    </p:spTree>
    <p:extLst>
      <p:ext uri="{BB962C8B-B14F-4D97-AF65-F5344CB8AC3E}">
        <p14:creationId xmlns:p14="http://schemas.microsoft.com/office/powerpoint/2010/main" val="39811982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Lekic</a:t>
            </a:r>
            <a:r>
              <a:rPr lang="en-US" dirty="0" smtClean="0"/>
              <a:t> French</a:t>
            </a:r>
          </a:p>
          <a:p>
            <a:endParaRPr lang="en-US" dirty="0" smtClean="0"/>
          </a:p>
          <a:p>
            <a:r>
              <a:rPr lang="en-US" dirty="0" smtClean="0"/>
              <a:t>At 250 km, which is below the nominal</a:t>
            </a:r>
            <a:r>
              <a:rPr lang="en-US" baseline="0" dirty="0" smtClean="0"/>
              <a:t> max depth of LLAMA (Region B) the lowest </a:t>
            </a:r>
            <a:r>
              <a:rPr lang="en-US" baseline="0" dirty="0" err="1" smtClean="0"/>
              <a:t>Vs</a:t>
            </a:r>
            <a:r>
              <a:rPr lang="en-US" baseline="0" dirty="0" smtClean="0"/>
              <a:t> are sections of ridges and incipient ridges (EAR, Sea of Cortez) although not always aligned with current ridges.</a:t>
            </a:r>
          </a:p>
          <a:p>
            <a:r>
              <a:rPr lang="en-US" baseline="0" dirty="0" smtClean="0"/>
              <a:t>Oceanic TJs are prominent</a:t>
            </a:r>
          </a:p>
          <a:p>
            <a:r>
              <a:rPr lang="en-US" baseline="0" dirty="0" smtClean="0"/>
              <a:t>EPR and PAR are distinctive</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96</a:t>
            </a:fld>
            <a:endParaRPr lang="en-US"/>
          </a:p>
        </p:txBody>
      </p:sp>
    </p:spTree>
    <p:extLst>
      <p:ext uri="{BB962C8B-B14F-4D97-AF65-F5344CB8AC3E}">
        <p14:creationId xmlns:p14="http://schemas.microsoft.com/office/powerpoint/2010/main" val="19718659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Lekic</a:t>
            </a:r>
            <a:r>
              <a:rPr lang="en-US" dirty="0" smtClean="0"/>
              <a:t> French</a:t>
            </a:r>
          </a:p>
          <a:p>
            <a:endParaRPr lang="en-US" dirty="0" smtClean="0"/>
          </a:p>
          <a:p>
            <a:r>
              <a:rPr lang="en-US" dirty="0" smtClean="0"/>
              <a:t>At 250 km, which is below the nominal</a:t>
            </a:r>
            <a:r>
              <a:rPr lang="en-US" baseline="0" dirty="0" smtClean="0"/>
              <a:t> max depth of LLAMA (Region B) the lowest </a:t>
            </a:r>
            <a:r>
              <a:rPr lang="en-US" baseline="0" dirty="0" err="1" smtClean="0"/>
              <a:t>Vs</a:t>
            </a:r>
            <a:r>
              <a:rPr lang="en-US" baseline="0" dirty="0" smtClean="0"/>
              <a:t> are sections of ridges and incipient ridges (EAR, Sea of Cortez) although not always aligned with current ridges.</a:t>
            </a:r>
          </a:p>
          <a:p>
            <a:r>
              <a:rPr lang="en-US" baseline="0" dirty="0" smtClean="0"/>
              <a:t>Oceanic TJs are prominent</a:t>
            </a:r>
          </a:p>
          <a:p>
            <a:r>
              <a:rPr lang="en-US" baseline="0" dirty="0" smtClean="0"/>
              <a:t>EPR and PAR are distinctive</a:t>
            </a:r>
          </a:p>
          <a:p>
            <a:r>
              <a:rPr lang="en-US" sz="1200" b="0" i="0" u="none" strike="noStrike" kern="1200" baseline="0" dirty="0" smtClean="0">
                <a:solidFill>
                  <a:schemeClr val="tx1"/>
                </a:solidFill>
                <a:latin typeface="+mn-lt"/>
                <a:ea typeface="+mn-ea"/>
                <a:cs typeface="+mn-cs"/>
              </a:rPr>
              <a:t>Many deep LVAs are unrelated to hotspots.</a:t>
            </a:r>
          </a:p>
          <a:p>
            <a:r>
              <a:rPr lang="en-US" sz="1200" b="0" i="0" u="none" strike="noStrike" kern="1200" baseline="0" dirty="0" smtClean="0">
                <a:solidFill>
                  <a:schemeClr val="tx1"/>
                </a:solidFill>
                <a:latin typeface="+mn-lt"/>
                <a:ea typeface="+mn-ea"/>
                <a:cs typeface="+mn-cs"/>
              </a:rPr>
              <a:t>The lowest velocity regions are beneath</a:t>
            </a:r>
          </a:p>
          <a:p>
            <a:r>
              <a:rPr lang="en-US" sz="1200" b="0" i="0" u="none" strike="noStrike" kern="1200" baseline="0" dirty="0" err="1" smtClean="0">
                <a:solidFill>
                  <a:schemeClr val="tx1"/>
                </a:solidFill>
                <a:latin typeface="+mn-lt"/>
                <a:ea typeface="+mn-ea"/>
                <a:cs typeface="+mn-cs"/>
              </a:rPr>
              <a:t>southwesternNorth</a:t>
            </a:r>
            <a:r>
              <a:rPr lang="en-US" sz="1200" b="0" i="0" u="none" strike="noStrike" kern="1200" baseline="0" dirty="0" smtClean="0">
                <a:solidFill>
                  <a:schemeClr val="tx1"/>
                </a:solidFill>
                <a:latin typeface="+mn-lt"/>
                <a:ea typeface="+mn-ea"/>
                <a:cs typeface="+mn-cs"/>
              </a:rPr>
              <a:t> America. southern</a:t>
            </a:r>
          </a:p>
          <a:p>
            <a:r>
              <a:rPr lang="en-US" sz="1200" b="0" i="0" u="none" strike="noStrike" kern="1200" baseline="0" dirty="0" smtClean="0">
                <a:solidFill>
                  <a:schemeClr val="tx1"/>
                </a:solidFill>
                <a:latin typeface="+mn-lt"/>
                <a:ea typeface="+mn-ea"/>
                <a:cs typeface="+mn-cs"/>
              </a:rPr>
              <a:t>Marianna Arc, New Zealand, southeastern</a:t>
            </a:r>
          </a:p>
          <a:p>
            <a:r>
              <a:rPr lang="en-US" sz="1200" b="0" i="0" u="none" strike="noStrike" kern="1200" baseline="0" dirty="0" smtClean="0">
                <a:solidFill>
                  <a:schemeClr val="tx1"/>
                </a:solidFill>
                <a:latin typeface="+mn-lt"/>
                <a:ea typeface="+mn-ea"/>
                <a:cs typeface="+mn-cs"/>
              </a:rPr>
              <a:t>Asia, Indochina, northern Indian</a:t>
            </a:r>
          </a:p>
          <a:p>
            <a:r>
              <a:rPr lang="en-US" sz="1200" b="0" i="0" u="none" strike="noStrike" kern="1200" baseline="0" dirty="0" smtClean="0">
                <a:solidFill>
                  <a:schemeClr val="tx1"/>
                </a:solidFill>
                <a:latin typeface="+mn-lt"/>
                <a:ea typeface="+mn-ea"/>
                <a:cs typeface="+mn-cs"/>
              </a:rPr>
              <a:t>Ocean, and Gulf of Aden. The lithosphere</a:t>
            </a:r>
          </a:p>
          <a:p>
            <a:r>
              <a:rPr lang="en-US" sz="1200" b="0" i="0" u="none" strike="noStrike" kern="1200" baseline="0" dirty="0" smtClean="0">
                <a:solidFill>
                  <a:schemeClr val="tx1"/>
                </a:solidFill>
                <a:latin typeface="+mn-lt"/>
                <a:ea typeface="+mn-ea"/>
                <a:cs typeface="+mn-cs"/>
              </a:rPr>
              <a:t>in </a:t>
            </a:r>
            <a:r>
              <a:rPr lang="en-US" sz="1200" b="0" i="0" u="none" strike="noStrike" kern="1200" baseline="0" dirty="0" err="1" smtClean="0">
                <a:solidFill>
                  <a:schemeClr val="tx1"/>
                </a:solidFill>
                <a:latin typeface="+mn-lt"/>
                <a:ea typeface="+mn-ea"/>
                <a:cs typeface="+mn-cs"/>
              </a:rPr>
              <a:t>manv</a:t>
            </a:r>
            <a:r>
              <a:rPr lang="en-US" sz="1200" b="0" i="0" u="none" strike="noStrike" kern="1200" baseline="0" dirty="0" smtClean="0">
                <a:solidFill>
                  <a:schemeClr val="tx1"/>
                </a:solidFill>
                <a:latin typeface="+mn-lt"/>
                <a:ea typeface="+mn-ea"/>
                <a:cs typeface="+mn-cs"/>
              </a:rPr>
              <a:t> of the above areas is in tension.</a:t>
            </a:r>
          </a:p>
          <a:p>
            <a:r>
              <a:rPr lang="en-US" sz="1200" b="0" i="0" u="none" strike="noStrike" kern="1200" baseline="0" dirty="0" smtClean="0">
                <a:solidFill>
                  <a:schemeClr val="tx1"/>
                </a:solidFill>
                <a:latin typeface="+mn-lt"/>
                <a:ea typeface="+mn-ea"/>
                <a:cs typeface="+mn-cs"/>
              </a:rPr>
              <a:t>The far appears to lie at the edge of an</a:t>
            </a:r>
          </a:p>
          <a:p>
            <a:r>
              <a:rPr lang="en-US" sz="1200" b="0" i="0" u="none" strike="noStrike" kern="1200" baseline="0" dirty="0" smtClean="0">
                <a:solidFill>
                  <a:schemeClr val="tx1"/>
                </a:solidFill>
                <a:latin typeface="+mn-lt"/>
                <a:ea typeface="+mn-ea"/>
                <a:cs typeface="+mn-cs"/>
              </a:rPr>
              <a:t>enormous hot area. The Saudi shield is the</a:t>
            </a:r>
          </a:p>
          <a:p>
            <a:r>
              <a:rPr lang="en-US" sz="1200" b="0" i="0" u="none" strike="noStrike" kern="1200" baseline="0" dirty="0" smtClean="0">
                <a:solidFill>
                  <a:schemeClr val="tx1"/>
                </a:solidFill>
                <a:latin typeface="+mn-lt"/>
                <a:ea typeface="+mn-ea"/>
                <a:cs typeface="+mn-cs"/>
              </a:rPr>
              <a:t>northern boundary of this VLVA, which</a:t>
            </a:r>
          </a:p>
          <a:p>
            <a:r>
              <a:rPr lang="en-US" sz="1200" b="0" i="0" u="none" strike="noStrike" kern="1200" baseline="0" dirty="0" smtClean="0">
                <a:solidFill>
                  <a:schemeClr val="tx1"/>
                </a:solidFill>
                <a:latin typeface="+mn-lt"/>
                <a:ea typeface="+mn-ea"/>
                <a:cs typeface="+mn-cs"/>
              </a:rPr>
              <a:t>underlies much of Africa and the Indian</a:t>
            </a:r>
          </a:p>
          <a:p>
            <a:r>
              <a:rPr lang="en-US" sz="1200" b="0" i="0" u="none" strike="noStrike" kern="1200" baseline="0" dirty="0" smtClean="0">
                <a:solidFill>
                  <a:schemeClr val="tx1"/>
                </a:solidFill>
                <a:latin typeface="+mn-lt"/>
                <a:ea typeface="+mn-ea"/>
                <a:cs typeface="+mn-cs"/>
              </a:rPr>
              <a:t>Ocean.</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97</a:t>
            </a:fld>
            <a:endParaRPr lang="en-US"/>
          </a:p>
        </p:txBody>
      </p:sp>
    </p:spTree>
    <p:extLst>
      <p:ext uri="{BB962C8B-B14F-4D97-AF65-F5344CB8AC3E}">
        <p14:creationId xmlns:p14="http://schemas.microsoft.com/office/powerpoint/2010/main" val="19718659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Above 150 km depth most hotspots fall</a:t>
            </a:r>
            <a:r>
              <a:rPr lang="en-US" baseline="0" dirty="0" smtClean="0"/>
              <a:t> on the mean or at the edge of LVAs…below 250 km, not so much…usually in slightly slow, never in fast…until TZ depths…below 250</a:t>
            </a:r>
            <a:r>
              <a:rPr lang="en-US" baseline="0" smtClean="0"/>
              <a:t>, rarely in LVAs…</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98</a:t>
            </a:fld>
            <a:endParaRPr lang="en-US"/>
          </a:p>
        </p:txBody>
      </p:sp>
    </p:spTree>
    <p:extLst>
      <p:ext uri="{BB962C8B-B14F-4D97-AF65-F5344CB8AC3E}">
        <p14:creationId xmlns:p14="http://schemas.microsoft.com/office/powerpoint/2010/main" val="36235188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 RFUs under the northern and southern EPR</a:t>
            </a:r>
          </a:p>
          <a:p>
            <a:endParaRPr lang="en-US" dirty="0" smtClean="0"/>
          </a:p>
          <a:p>
            <a:r>
              <a:rPr lang="en-US" dirty="0" err="1" smtClean="0"/>
              <a:t>Lekic</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99</a:t>
            </a:fld>
            <a:endParaRPr lang="en-US"/>
          </a:p>
        </p:txBody>
      </p:sp>
    </p:spTree>
    <p:extLst>
      <p:ext uri="{BB962C8B-B14F-4D97-AF65-F5344CB8AC3E}">
        <p14:creationId xmlns:p14="http://schemas.microsoft.com/office/powerpoint/2010/main" val="38638661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Hotspots can be described as</a:t>
            </a:r>
            <a:r>
              <a:rPr lang="en-US" baseline="0" dirty="0" smtClean="0"/>
              <a:t> lying above or along the edges of LVAs at 100-150 km depth but not at 350 or 500 km depth…</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102</a:t>
            </a:fld>
            <a:endParaRPr lang="en-US"/>
          </a:p>
        </p:txBody>
      </p:sp>
    </p:spTree>
    <p:extLst>
      <p:ext uri="{BB962C8B-B14F-4D97-AF65-F5344CB8AC3E}">
        <p14:creationId xmlns:p14="http://schemas.microsoft.com/office/powerpoint/2010/main" val="14137343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Katzman</a:t>
            </a:r>
            <a:endParaRPr lang="en-US" dirty="0" smtClean="0"/>
          </a:p>
          <a:p>
            <a:r>
              <a:rPr lang="en-US" sz="1200" b="0" i="0" u="none" strike="noStrike" kern="1200" baseline="0" smtClean="0">
                <a:solidFill>
                  <a:schemeClr val="tx1"/>
                </a:solidFill>
                <a:latin typeface="+mn-lt"/>
                <a:ea typeface="+mn-ea"/>
                <a:cs typeface="+mn-cs"/>
              </a:rPr>
              <a:t>T </a:t>
            </a:r>
            <a:r>
              <a:rPr lang="en-US" sz="1200" b="0" i="0" u="none" strike="noStrike" kern="1200" baseline="0" dirty="0" smtClean="0">
                <a:solidFill>
                  <a:schemeClr val="tx1"/>
                </a:solidFill>
                <a:latin typeface="+mn-lt"/>
                <a:ea typeface="+mn-ea"/>
                <a:cs typeface="+mn-cs"/>
              </a:rPr>
              <a:t>he </a:t>
            </a:r>
            <a:r>
              <a:rPr lang="en-US" sz="1200" b="0" i="0" u="none" strike="noStrike" kern="1200" baseline="0" dirty="0" err="1" smtClean="0">
                <a:solidFill>
                  <a:schemeClr val="tx1"/>
                </a:solidFill>
                <a:latin typeface="+mn-lt"/>
                <a:ea typeface="+mn-ea"/>
                <a:cs typeface="+mn-cs"/>
              </a:rPr>
              <a:t>geoidh</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ighsc</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orrespondto</a:t>
            </a:r>
            <a:r>
              <a:rPr lang="en-US" sz="1200" b="0" i="0" u="none" strike="noStrike" kern="1200" baseline="0" dirty="0" smtClean="0">
                <a:solidFill>
                  <a:schemeClr val="tx1"/>
                </a:solidFill>
                <a:latin typeface="+mn-lt"/>
                <a:ea typeface="+mn-ea"/>
                <a:cs typeface="+mn-cs"/>
              </a:rPr>
              <a:t> a </a:t>
            </a:r>
            <a:r>
              <a:rPr lang="en-US" sz="1200" b="0" i="0" u="none" strike="noStrike" kern="1200" baseline="0" dirty="0" err="1" smtClean="0">
                <a:solidFill>
                  <a:schemeClr val="tx1"/>
                </a:solidFill>
                <a:latin typeface="+mn-lt"/>
                <a:ea typeface="+mn-ea"/>
                <a:cs typeface="+mn-cs"/>
              </a:rPr>
              <a:t>serieso</a:t>
            </a:r>
            <a:r>
              <a:rPr lang="en-US" sz="1200" b="0" i="0" u="none" strike="noStrike" kern="1200" baseline="0" dirty="0" smtClean="0">
                <a:solidFill>
                  <a:schemeClr val="tx1"/>
                </a:solidFill>
                <a:latin typeface="+mn-lt"/>
                <a:ea typeface="+mn-ea"/>
                <a:cs typeface="+mn-cs"/>
              </a:rPr>
              <a:t> f </a:t>
            </a:r>
            <a:r>
              <a:rPr lang="en-US" sz="1200" b="0" i="0" u="none" strike="noStrike" kern="1200" baseline="0" dirty="0" err="1" smtClean="0">
                <a:solidFill>
                  <a:schemeClr val="tx1"/>
                </a:solidFill>
                <a:latin typeface="+mn-lt"/>
                <a:ea typeface="+mn-ea"/>
                <a:cs typeface="+mn-cs"/>
              </a:rPr>
              <a:t>northwestr</a:t>
            </a:r>
            <a:r>
              <a:rPr lang="en-US" sz="1200" b="0" i="0" u="none" strike="noStrike" kern="1200" baseline="0" dirty="0" smtClean="0">
                <a:solidFill>
                  <a:schemeClr val="tx1"/>
                </a:solidFill>
                <a:latin typeface="+mn-lt"/>
                <a:ea typeface="+mn-ea"/>
                <a:cs typeface="+mn-cs"/>
              </a:rPr>
              <a:t> endings wells</a:t>
            </a:r>
          </a:p>
          <a:p>
            <a:r>
              <a:rPr lang="en-US" sz="1200" b="0" i="0" u="none" strike="noStrike" kern="1200" baseline="0" dirty="0" err="1" smtClean="0">
                <a:solidFill>
                  <a:schemeClr val="tx1"/>
                </a:solidFill>
                <a:latin typeface="+mn-lt"/>
                <a:ea typeface="+mn-ea"/>
                <a:cs typeface="+mn-cs"/>
              </a:rPr>
              <a:t>associatedw</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ith</a:t>
            </a:r>
            <a:r>
              <a:rPr lang="en-US" sz="1200" b="0" i="0" u="none" strike="noStrike" kern="1200" baseline="0" dirty="0" smtClean="0">
                <a:solidFill>
                  <a:schemeClr val="tx1"/>
                </a:solidFill>
                <a:latin typeface="+mn-lt"/>
                <a:ea typeface="+mn-ea"/>
                <a:cs typeface="+mn-cs"/>
              </a:rPr>
              <a:t> the major </a:t>
            </a:r>
            <a:r>
              <a:rPr lang="en-US" sz="1200" b="0" i="0" u="none" strike="noStrike" kern="1200" baseline="0" dirty="0" err="1" smtClean="0">
                <a:solidFill>
                  <a:schemeClr val="tx1"/>
                </a:solidFill>
                <a:latin typeface="+mn-lt"/>
                <a:ea typeface="+mn-ea"/>
                <a:cs typeface="+mn-cs"/>
              </a:rPr>
              <a:t>hotspotso</a:t>
            </a:r>
            <a:r>
              <a:rPr lang="en-US" sz="1200" b="0" i="0" u="none" strike="noStrike" kern="1200" baseline="0" dirty="0" smtClean="0">
                <a:solidFill>
                  <a:schemeClr val="tx1"/>
                </a:solidFill>
                <a:latin typeface="+mn-lt"/>
                <a:ea typeface="+mn-ea"/>
                <a:cs typeface="+mn-cs"/>
              </a:rPr>
              <a:t> f the </a:t>
            </a:r>
            <a:r>
              <a:rPr lang="en-US" sz="1200" b="0" i="0" u="none" strike="noStrike" kern="1200" baseline="0" dirty="0" err="1" smtClean="0">
                <a:solidFill>
                  <a:schemeClr val="tx1"/>
                </a:solidFill>
                <a:latin typeface="+mn-lt"/>
                <a:ea typeface="+mn-ea"/>
                <a:cs typeface="+mn-cs"/>
              </a:rPr>
              <a:t>Society,M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arquesasa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ndH</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awaiian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Islands.W</a:t>
            </a:r>
            <a:r>
              <a:rPr lang="en-US" sz="1200" b="0" i="0" u="none" strike="noStrike" kern="1200" baseline="0" dirty="0" smtClean="0">
                <a:solidFill>
                  <a:schemeClr val="tx1"/>
                </a:solidFill>
                <a:latin typeface="+mn-lt"/>
                <a:ea typeface="+mn-ea"/>
                <a:cs typeface="+mn-cs"/>
              </a:rPr>
              <a:t> here these</a:t>
            </a:r>
          </a:p>
          <a:p>
            <a:r>
              <a:rPr lang="en-US" sz="1200" b="0" i="0" u="none" strike="noStrike" kern="1200" baseline="0" dirty="0" err="1" smtClean="0">
                <a:solidFill>
                  <a:schemeClr val="tx1"/>
                </a:solidFill>
                <a:latin typeface="+mn-lt"/>
                <a:ea typeface="+mn-ea"/>
                <a:cs typeface="+mn-cs"/>
              </a:rPr>
              <a:t>swellsc</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rosst</a:t>
            </a:r>
            <a:r>
              <a:rPr lang="en-US" sz="1200" b="0" i="0" u="none" strike="noStrike" kern="1200" baseline="0" dirty="0" smtClean="0">
                <a:solidFill>
                  <a:schemeClr val="tx1"/>
                </a:solidFill>
                <a:latin typeface="+mn-lt"/>
                <a:ea typeface="+mn-ea"/>
                <a:cs typeface="+mn-cs"/>
              </a:rPr>
              <a:t> he </a:t>
            </a:r>
            <a:r>
              <a:rPr lang="en-US" sz="1200" b="0" i="0" u="none" strike="noStrike" kern="1200" baseline="0" dirty="0" err="1" smtClean="0">
                <a:solidFill>
                  <a:schemeClr val="tx1"/>
                </a:solidFill>
                <a:latin typeface="+mn-lt"/>
                <a:ea typeface="+mn-ea"/>
                <a:cs typeface="+mn-cs"/>
              </a:rPr>
              <a:t>corridor,t</a:t>
            </a:r>
            <a:r>
              <a:rPr lang="en-US" sz="1200" b="0" i="0" u="none" strike="noStrike" kern="1200" baseline="0" dirty="0" smtClean="0">
                <a:solidFill>
                  <a:schemeClr val="tx1"/>
                </a:solidFill>
                <a:latin typeface="+mn-lt"/>
                <a:ea typeface="+mn-ea"/>
                <a:cs typeface="+mn-cs"/>
              </a:rPr>
              <a:t> hey are </a:t>
            </a:r>
            <a:r>
              <a:rPr lang="en-US" sz="1200" b="0" i="0" u="none" strike="noStrike" kern="1200" baseline="0" dirty="0" err="1" smtClean="0">
                <a:solidFill>
                  <a:schemeClr val="tx1"/>
                </a:solidFill>
                <a:latin typeface="+mn-lt"/>
                <a:ea typeface="+mn-ea"/>
                <a:cs typeface="+mn-cs"/>
              </a:rPr>
              <a:t>underlainb</a:t>
            </a:r>
            <a:r>
              <a:rPr lang="en-US" sz="1200" b="0" i="0" u="none" strike="noStrike" kern="1200" baseline="0" dirty="0" smtClean="0">
                <a:solidFill>
                  <a:schemeClr val="tx1"/>
                </a:solidFill>
                <a:latin typeface="+mn-lt"/>
                <a:ea typeface="+mn-ea"/>
                <a:cs typeface="+mn-cs"/>
              </a:rPr>
              <a:t> y high </a:t>
            </a:r>
            <a:r>
              <a:rPr lang="en-US" sz="1200" b="0" i="0" u="none" strike="noStrike" kern="1200" baseline="0" dirty="0" err="1" smtClean="0">
                <a:solidFill>
                  <a:schemeClr val="tx1"/>
                </a:solidFill>
                <a:latin typeface="+mn-lt"/>
                <a:ea typeface="+mn-ea"/>
                <a:cs typeface="+mn-cs"/>
              </a:rPr>
              <a:t>shearv</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elocitiest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hroughouth</a:t>
            </a:r>
            <a:r>
              <a:rPr lang="en-US" sz="1200" b="0" i="0" u="none" strike="noStrike" kern="1200" baseline="0" dirty="0" smtClean="0">
                <a:solidFill>
                  <a:schemeClr val="tx1"/>
                </a:solidFill>
                <a:latin typeface="+mn-lt"/>
                <a:ea typeface="+mn-ea"/>
                <a:cs typeface="+mn-cs"/>
              </a:rPr>
              <a:t> e uppermost</a:t>
            </a:r>
          </a:p>
          <a:p>
            <a:r>
              <a:rPr lang="en-US" sz="1200" b="0" i="0" u="none" strike="noStrike" kern="1200" baseline="0" dirty="0" smtClean="0">
                <a:solidFill>
                  <a:schemeClr val="tx1"/>
                </a:solidFill>
                <a:latin typeface="+mn-lt"/>
                <a:ea typeface="+mn-ea"/>
                <a:cs typeface="+mn-cs"/>
              </a:rPr>
              <a:t>mantle, so it is unlikely that their </a:t>
            </a:r>
            <a:r>
              <a:rPr lang="en-US" sz="1200" b="0" i="0" u="none" strike="noStrike" kern="1200" baseline="0" dirty="0" err="1" smtClean="0">
                <a:solidFill>
                  <a:schemeClr val="tx1"/>
                </a:solidFill>
                <a:latin typeface="+mn-lt"/>
                <a:ea typeface="+mn-ea"/>
                <a:cs typeface="+mn-cs"/>
              </a:rPr>
              <a:t>topographiesa</a:t>
            </a:r>
            <a:r>
              <a:rPr lang="en-US" sz="1200" b="0" i="0" u="none" strike="noStrike" kern="1200" baseline="0" dirty="0" smtClean="0">
                <a:solidFill>
                  <a:schemeClr val="tx1"/>
                </a:solidFill>
                <a:latin typeface="+mn-lt"/>
                <a:ea typeface="+mn-ea"/>
                <a:cs typeface="+mn-cs"/>
              </a:rPr>
              <a:t> re </a:t>
            </a:r>
            <a:r>
              <a:rPr lang="en-US" sz="1200" b="0" i="0" u="none" strike="noStrike" kern="1200" baseline="0" dirty="0" err="1" smtClean="0">
                <a:solidFill>
                  <a:schemeClr val="tx1"/>
                </a:solidFill>
                <a:latin typeface="+mn-lt"/>
                <a:ea typeface="+mn-ea"/>
                <a:cs typeface="+mn-cs"/>
              </a:rPr>
              <a:t>supportedb</a:t>
            </a:r>
            <a:r>
              <a:rPr lang="en-US" sz="1200" b="0" i="0" u="none" strike="noStrike" kern="1200" baseline="0" dirty="0" smtClean="0">
                <a:solidFill>
                  <a:schemeClr val="tx1"/>
                </a:solidFill>
                <a:latin typeface="+mn-lt"/>
                <a:ea typeface="+mn-ea"/>
                <a:cs typeface="+mn-cs"/>
              </a:rPr>
              <a:t> y </a:t>
            </a:r>
            <a:r>
              <a:rPr lang="en-US" sz="1200" b="0" i="0" u="none" strike="noStrike" kern="1200" baseline="0" dirty="0" err="1" smtClean="0">
                <a:solidFill>
                  <a:schemeClr val="tx1"/>
                </a:solidFill>
                <a:latin typeface="+mn-lt"/>
                <a:ea typeface="+mn-ea"/>
                <a:cs typeface="+mn-cs"/>
              </a:rPr>
              <a:t>thermalb</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uoyancy</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108</a:t>
            </a:fld>
            <a:endParaRPr lang="en-US"/>
          </a:p>
        </p:txBody>
      </p:sp>
    </p:spTree>
    <p:extLst>
      <p:ext uri="{BB962C8B-B14F-4D97-AF65-F5344CB8AC3E}">
        <p14:creationId xmlns:p14="http://schemas.microsoft.com/office/powerpoint/2010/main" val="34609004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7. The geographic extent of OR2 region compared to Pacific Plate motion (arrows, Argus and Gordon, 1991) and the location of major hotspots. (a) OR2 is shown in orange, plate</a:t>
            </a:r>
          </a:p>
          <a:p>
            <a:r>
              <a:rPr lang="en-US" sz="1200" b="0" i="0" u="none" strike="noStrike" kern="1200" baseline="0" dirty="0" smtClean="0">
                <a:solidFill>
                  <a:schemeClr val="tx1"/>
                </a:solidFill>
                <a:latin typeface="+mn-lt"/>
                <a:ea typeface="+mn-ea"/>
                <a:cs typeface="+mn-cs"/>
              </a:rPr>
              <a:t>motion is indicated by black arrows and hotspots are color-coded according to log of flux Steinberger (2000).</a:t>
            </a:r>
            <a:endParaRPr lang="en-US" dirty="0"/>
          </a:p>
        </p:txBody>
      </p:sp>
      <p:sp>
        <p:nvSpPr>
          <p:cNvPr id="4" name="Slide Number Placeholder 3"/>
          <p:cNvSpPr>
            <a:spLocks noGrp="1"/>
          </p:cNvSpPr>
          <p:nvPr>
            <p:ph type="sldNum" sz="quarter" idx="10"/>
          </p:nvPr>
        </p:nvSpPr>
        <p:spPr/>
        <p:txBody>
          <a:bodyPr/>
          <a:lstStyle/>
          <a:p>
            <a:fld id="{46A27997-BCFD-494E-8B3A-B7940B87CBFE}" type="slidenum">
              <a:rPr lang="en-US" smtClean="0"/>
              <a:t>109</a:t>
            </a:fld>
            <a:endParaRPr lang="en-US"/>
          </a:p>
        </p:txBody>
      </p:sp>
    </p:spTree>
    <p:extLst>
      <p:ext uri="{BB962C8B-B14F-4D97-AF65-F5344CB8AC3E}">
        <p14:creationId xmlns:p14="http://schemas.microsoft.com/office/powerpoint/2010/main" val="37579888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5B7E28-EB18-0D49-8006-E979D9A5C68C}" type="slidenum">
              <a:rPr lang="en-US" sz="1200"/>
              <a:pPr/>
              <a:t>110</a:t>
            </a:fld>
            <a:endParaRPr lang="en-US" sz="1200"/>
          </a:p>
        </p:txBody>
      </p:sp>
      <p:sp>
        <p:nvSpPr>
          <p:cNvPr id="64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a:t>The average </a:t>
            </a:r>
            <a:r>
              <a:rPr lang="en-US" dirty="0" err="1"/>
              <a:t>Vs</a:t>
            </a:r>
            <a:r>
              <a:rPr lang="en-US" dirty="0"/>
              <a:t> under both oceans and continents has a minimum at 100-150 km depth; </a:t>
            </a:r>
            <a:r>
              <a:rPr lang="en-US" dirty="0" err="1"/>
              <a:t>cratons</a:t>
            </a:r>
            <a:r>
              <a:rPr lang="en-US" dirty="0"/>
              <a:t> have an additional </a:t>
            </a:r>
            <a:r>
              <a:rPr lang="en-US" baseline="0" dirty="0" smtClean="0"/>
              <a:t> </a:t>
            </a:r>
            <a:r>
              <a:rPr lang="en-US" dirty="0" smtClean="0"/>
              <a:t>minimum </a:t>
            </a:r>
            <a:r>
              <a:rPr lang="en-US" dirty="0"/>
              <a:t>near 200 km</a:t>
            </a:r>
            <a:r>
              <a:rPr lang="en-US" dirty="0" smtClean="0"/>
              <a:t>. Anisotropy </a:t>
            </a:r>
            <a:r>
              <a:rPr lang="en-US" dirty="0"/>
              <a:t>generally peaks at 150 km</a:t>
            </a:r>
            <a:r>
              <a:rPr lang="en-US" dirty="0" smtClean="0"/>
              <a:t>…</a:t>
            </a:r>
          </a:p>
          <a:p>
            <a:pPr eaLnBrk="1" hangingPunct="1"/>
            <a:r>
              <a:rPr lang="en-US" dirty="0" smtClean="0"/>
              <a:t>and is </a:t>
            </a:r>
            <a:r>
              <a:rPr lang="en-US" dirty="0"/>
              <a:t>low below 200 km.</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 McKenzie et al. / Earth and Planetary Science Letters 233 (2005) 337–349</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115</a:t>
            </a:fld>
            <a:endParaRPr lang="en-US"/>
          </a:p>
        </p:txBody>
      </p:sp>
    </p:spTree>
    <p:extLst>
      <p:ext uri="{BB962C8B-B14F-4D97-AF65-F5344CB8AC3E}">
        <p14:creationId xmlns:p14="http://schemas.microsoft.com/office/powerpoint/2010/main" val="19069557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Magma genesis beneath Northeast Japan arc: A new perspective on </a:t>
            </a:r>
            <a:r>
              <a:rPr lang="en-US" sz="1200" kern="1200" dirty="0" err="1" smtClean="0">
                <a:solidFill>
                  <a:schemeClr val="tx1"/>
                </a:solidFill>
                <a:latin typeface="+mn-lt"/>
                <a:ea typeface="+mn-ea"/>
                <a:cs typeface="+mn-cs"/>
              </a:rPr>
              <a:t>subduction</a:t>
            </a:r>
            <a:r>
              <a:rPr lang="en-US" sz="1200" kern="1200" dirty="0" smtClean="0">
                <a:solidFill>
                  <a:schemeClr val="tx1"/>
                </a:solidFill>
                <a:latin typeface="+mn-lt"/>
                <a:ea typeface="+mn-ea"/>
                <a:cs typeface="+mn-cs"/>
              </a:rPr>
              <a:t> zone </a:t>
            </a:r>
            <a:r>
              <a:rPr lang="en-US" sz="1200" kern="1200" dirty="0" err="1" smtClean="0">
                <a:solidFill>
                  <a:schemeClr val="tx1"/>
                </a:solidFill>
                <a:latin typeface="+mn-lt"/>
                <a:ea typeface="+mn-ea"/>
                <a:cs typeface="+mn-cs"/>
              </a:rPr>
              <a:t>magmatism</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Tetsu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Kogiso</a:t>
            </a:r>
            <a:r>
              <a:rPr lang="en-US" sz="1200" kern="1200" baseline="30000" dirty="0" err="1" smtClean="0">
                <a:solidFill>
                  <a:schemeClr val="tx1"/>
                </a:solidFill>
                <a:latin typeface="+mn-lt"/>
                <a:ea typeface="+mn-ea"/>
                <a:cs typeface="+mn-cs"/>
              </a:rPr>
              <a:t>a</a:t>
            </a:r>
            <a:r>
              <a:rPr lang="en-US" sz="1200" kern="1200" baseline="300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&lt;</a:t>
            </a:r>
            <a:r>
              <a:rPr lang="en-US" sz="1200" kern="1200" baseline="0" dirty="0" err="1" smtClean="0">
                <a:solidFill>
                  <a:schemeClr val="tx1"/>
                </a:solidFill>
                <a:latin typeface="+mn-lt"/>
                <a:ea typeface="+mn-ea"/>
                <a:cs typeface="+mn-cs"/>
              </a:rPr>
              <a:t>img</a:t>
            </a:r>
            <a:r>
              <a:rPr lang="en-US" sz="1200" kern="1200" baseline="0" dirty="0" smtClean="0">
                <a:solidFill>
                  <a:schemeClr val="tx1"/>
                </a:solidFill>
                <a:latin typeface="+mn-lt"/>
                <a:ea typeface="+mn-ea"/>
                <a:cs typeface="+mn-cs"/>
              </a:rPr>
              <a:t> alt="Corresponding author contact information" </a:t>
            </a:r>
            <a:r>
              <a:rPr lang="en-US" sz="1200" kern="1200" baseline="0" dirty="0" err="1" smtClean="0">
                <a:solidFill>
                  <a:schemeClr val="tx1"/>
                </a:solidFill>
                <a:latin typeface="+mn-lt"/>
                <a:ea typeface="+mn-ea"/>
                <a:cs typeface="+mn-cs"/>
              </a:rPr>
              <a:t>src</a:t>
            </a:r>
            <a:r>
              <a:rPr lang="en-US" sz="1200" kern="1200" baseline="0" dirty="0" smtClean="0">
                <a:solidFill>
                  <a:schemeClr val="tx1"/>
                </a:solidFill>
                <a:latin typeface="+mn-lt"/>
                <a:ea typeface="+mn-ea"/>
                <a:cs typeface="+mn-cs"/>
              </a:rPr>
              <a:t>="http://origin-</a:t>
            </a:r>
            <a:r>
              <a:rPr lang="en-US" sz="1200" kern="1200" baseline="0" dirty="0" err="1" smtClean="0">
                <a:solidFill>
                  <a:schemeClr val="tx1"/>
                </a:solidFill>
                <a:latin typeface="+mn-lt"/>
                <a:ea typeface="+mn-ea"/>
                <a:cs typeface="+mn-cs"/>
              </a:rPr>
              <a:t>cdn.els</a:t>
            </a:r>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cdn.com</a:t>
            </a:r>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sd</a:t>
            </a:r>
            <a:r>
              <a:rPr lang="en-US" sz="1200" kern="1200" baseline="0" dirty="0" smtClean="0">
                <a:solidFill>
                  <a:schemeClr val="tx1"/>
                </a:solidFill>
                <a:latin typeface="+mn-lt"/>
                <a:ea typeface="+mn-ea"/>
                <a:cs typeface="+mn-cs"/>
              </a:rPr>
              <a:t>/entities/</a:t>
            </a:r>
            <a:r>
              <a:rPr lang="en-US" sz="1200" kern="1200" baseline="0" dirty="0" err="1" smtClean="0">
                <a:solidFill>
                  <a:schemeClr val="tx1"/>
                </a:solidFill>
                <a:latin typeface="+mn-lt"/>
                <a:ea typeface="+mn-ea"/>
                <a:cs typeface="+mn-cs"/>
              </a:rPr>
              <a:t>REcor.gif</a:t>
            </a:r>
            <a:r>
              <a:rPr lang="en-US" sz="1200" kern="1200" baseline="0" dirty="0" smtClean="0">
                <a:solidFill>
                  <a:schemeClr val="tx1"/>
                </a:solidFill>
                <a:latin typeface="+mn-lt"/>
                <a:ea typeface="+mn-ea"/>
                <a:cs typeface="+mn-cs"/>
              </a:rPr>
              <a:t>"&gt;</a:t>
            </a:r>
            <a:r>
              <a:rPr lang="en-US" sz="1200" kern="1200" baseline="300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hlinkClick r:id="rId3"/>
              </a:rPr>
              <a:t>&lt;img src="http://origin-cdn.els-cdn.com/sd/entities/REemail.gif" alt="E-mail the corresponding author"&gt;, Soichi Omori</a:t>
            </a:r>
            <a:r>
              <a:rPr lang="en-US" sz="1200" kern="1200" baseline="30000" dirty="0" smtClean="0">
                <a:solidFill>
                  <a:schemeClr val="tx1"/>
                </a:solidFill>
                <a:latin typeface="+mn-lt"/>
                <a:ea typeface="+mn-ea"/>
                <a:cs typeface="+mn-cs"/>
                <a:hlinkClick r:id="rId3"/>
              </a:rPr>
              <a:t>b</a:t>
            </a:r>
            <a:r>
              <a:rPr lang="en-US" sz="1200" kern="1200" baseline="0" dirty="0" smtClean="0">
                <a:solidFill>
                  <a:schemeClr val="tx1"/>
                </a:solidFill>
                <a:latin typeface="+mn-lt"/>
                <a:ea typeface="+mn-ea"/>
                <a:cs typeface="+mn-cs"/>
                <a:hlinkClick r:id="rId3"/>
              </a:rPr>
              <a:t>, Shigenori </a:t>
            </a:r>
            <a:r>
              <a:rPr lang="en-US" sz="1200" kern="1200" baseline="0" dirty="0" err="1" smtClean="0">
                <a:solidFill>
                  <a:schemeClr val="tx1"/>
                </a:solidFill>
                <a:latin typeface="+mn-lt"/>
                <a:ea typeface="+mn-ea"/>
                <a:cs typeface="+mn-cs"/>
                <a:hlinkClick r:id="rId3"/>
              </a:rPr>
              <a:t>Maruyama</a:t>
            </a:r>
            <a:r>
              <a:rPr lang="en-US" sz="1200" kern="1200" baseline="30000" dirty="0" err="1" smtClean="0">
                <a:solidFill>
                  <a:schemeClr val="tx1"/>
                </a:solidFill>
                <a:latin typeface="+mn-lt"/>
                <a:ea typeface="+mn-ea"/>
                <a:cs typeface="+mn-cs"/>
                <a:hlinkClick r:id="rId3"/>
              </a:rPr>
              <a:t>b</a:t>
            </a:r>
            <a:r>
              <a:rPr lang="en-US" sz="1200" kern="1200" dirty="0" err="1" smtClean="0">
                <a:solidFill>
                  <a:schemeClr val="tx1"/>
                </a:solidFill>
                <a:latin typeface="+mn-lt"/>
                <a:ea typeface="+mn-ea"/>
                <a:cs typeface="+mn-cs"/>
                <a:hlinkClick r:id="rId4"/>
              </a:rPr>
              <a:t>Gondwana</a:t>
            </a:r>
            <a:r>
              <a:rPr lang="en-US" sz="1200" kern="1200" dirty="0" smtClean="0">
                <a:solidFill>
                  <a:schemeClr val="tx1"/>
                </a:solidFill>
                <a:latin typeface="+mn-lt"/>
                <a:ea typeface="+mn-ea"/>
                <a:cs typeface="+mn-cs"/>
                <a:hlinkClick r:id="rId4"/>
              </a:rPr>
              <a:t> Research</a:t>
            </a:r>
          </a:p>
          <a:p>
            <a:r>
              <a:rPr lang="fr-FR" sz="1200" kern="1200" dirty="0" smtClean="0">
                <a:solidFill>
                  <a:schemeClr val="tx1"/>
                </a:solidFill>
                <a:latin typeface="+mn-lt"/>
                <a:ea typeface="+mn-ea"/>
                <a:cs typeface="+mn-cs"/>
                <a:hlinkClick r:id="rId5"/>
              </a:rPr>
              <a:t>Volume 16, Issues 3–4, December 2009, Pages 446–457</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116</a:t>
            </a:fld>
            <a:endParaRPr lang="en-US"/>
          </a:p>
        </p:txBody>
      </p:sp>
    </p:spTree>
    <p:extLst>
      <p:ext uri="{BB962C8B-B14F-4D97-AF65-F5344CB8AC3E}">
        <p14:creationId xmlns:p14="http://schemas.microsoft.com/office/powerpoint/2010/main" val="277030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Korenaga</a:t>
            </a:r>
            <a:endParaRPr lang="en-US" dirty="0" smtClean="0"/>
          </a:p>
          <a:p>
            <a:r>
              <a:rPr lang="en-US" sz="1200" b="0" i="0" u="none" strike="noStrike" kern="1200" baseline="0" dirty="0" smtClean="0">
                <a:solidFill>
                  <a:schemeClr val="tx1"/>
                </a:solidFill>
                <a:latin typeface="+mn-lt"/>
                <a:ea typeface="+mn-ea"/>
                <a:cs typeface="+mn-cs"/>
              </a:rPr>
              <a:t> Based on a recently</a:t>
            </a:r>
          </a:p>
          <a:p>
            <a:r>
              <a:rPr lang="en-US" sz="1200" b="0" i="0" u="none" strike="noStrike" kern="1200" baseline="0" dirty="0" smtClean="0">
                <a:solidFill>
                  <a:schemeClr val="tx1"/>
                </a:solidFill>
                <a:latin typeface="+mn-lt"/>
                <a:ea typeface="+mn-ea"/>
                <a:cs typeface="+mn-cs"/>
              </a:rPr>
              <a:t>developed scaling law derived for the onset of convection</a:t>
            </a:r>
          </a:p>
          <a:p>
            <a:r>
              <a:rPr lang="en-US" sz="1200" b="0" i="0" u="none" strike="noStrike" kern="1200" baseline="0" dirty="0" smtClean="0">
                <a:solidFill>
                  <a:schemeClr val="tx1"/>
                </a:solidFill>
                <a:latin typeface="+mn-lt"/>
                <a:ea typeface="+mn-ea"/>
                <a:cs typeface="+mn-cs"/>
              </a:rPr>
              <a:t>with temperature-dependent viscosity [</a:t>
            </a:r>
            <a:r>
              <a:rPr lang="en-US" sz="1200" b="0" i="0" u="none" strike="noStrike" kern="1200" baseline="0" dirty="0" err="1" smtClean="0">
                <a:solidFill>
                  <a:schemeClr val="tx1"/>
                </a:solidFill>
                <a:latin typeface="+mn-lt"/>
                <a:ea typeface="+mn-ea"/>
                <a:cs typeface="+mn-cs"/>
              </a:rPr>
              <a:t>Korenaga</a:t>
            </a:r>
            <a:r>
              <a:rPr lang="en-US" sz="1200" b="0" i="0" u="none" strike="noStrike" kern="1200" baseline="0" dirty="0" smtClean="0">
                <a:solidFill>
                  <a:schemeClr val="tx1"/>
                </a:solidFill>
                <a:latin typeface="+mn-lt"/>
                <a:ea typeface="+mn-ea"/>
                <a:cs typeface="+mn-cs"/>
              </a:rPr>
              <a:t> and Jordan ,</a:t>
            </a:r>
          </a:p>
          <a:p>
            <a:r>
              <a:rPr lang="en-US" sz="1200" b="0" i="0" u="none" strike="noStrike" kern="1200" baseline="0" dirty="0" smtClean="0">
                <a:solidFill>
                  <a:schemeClr val="tx1"/>
                </a:solidFill>
                <a:latin typeface="+mn-lt"/>
                <a:ea typeface="+mn-ea"/>
                <a:cs typeface="+mn-cs"/>
              </a:rPr>
              <a:t>2002], we calculate the variation of plate thickness as a</a:t>
            </a:r>
          </a:p>
          <a:p>
            <a:r>
              <a:rPr lang="en-US" sz="1200" b="0" i="0" u="none" strike="noStrike" kern="1200" baseline="0" dirty="0" smtClean="0">
                <a:solidFill>
                  <a:schemeClr val="tx1"/>
                </a:solidFill>
                <a:latin typeface="+mn-lt"/>
                <a:ea typeface="+mn-ea"/>
                <a:cs typeface="+mn-cs"/>
              </a:rPr>
              <a:t>function of mantle temperature (Figure 1a).</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10</a:t>
            </a:fld>
            <a:endParaRPr lang="en-US"/>
          </a:p>
        </p:txBody>
      </p:sp>
    </p:spTree>
    <p:extLst>
      <p:ext uri="{BB962C8B-B14F-4D97-AF65-F5344CB8AC3E}">
        <p14:creationId xmlns:p14="http://schemas.microsoft.com/office/powerpoint/2010/main" val="32051239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Fixed temperature points in the Earth</a:t>
            </a:r>
          </a:p>
          <a:p>
            <a:r>
              <a:rPr lang="en-US" dirty="0" smtClean="0"/>
              <a:t>About 700 C at 40 km (earthquakes)</a:t>
            </a:r>
          </a:p>
          <a:p>
            <a:r>
              <a:rPr lang="en-US" sz="1200" kern="1200" dirty="0" err="1" smtClean="0">
                <a:solidFill>
                  <a:schemeClr val="tx1"/>
                </a:solidFill>
                <a:latin typeface="+mn-lt"/>
                <a:ea typeface="+mn-ea"/>
                <a:cs typeface="+mn-cs"/>
              </a:rPr>
              <a:t>Xe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410 km, 1600 K</a:t>
            </a:r>
          </a:p>
          <a:p>
            <a:r>
              <a:rPr lang="en-US" sz="1200" kern="1200" dirty="0" smtClean="0">
                <a:solidFill>
                  <a:schemeClr val="tx1"/>
                </a:solidFill>
                <a:latin typeface="+mn-lt"/>
                <a:ea typeface="+mn-ea"/>
                <a:cs typeface="+mn-cs"/>
              </a:rPr>
              <a:t>650 km, 2000-1400 K</a:t>
            </a:r>
          </a:p>
          <a:p>
            <a:r>
              <a:rPr lang="en-US" sz="1200" kern="1200" dirty="0" smtClean="0">
                <a:solidFill>
                  <a:schemeClr val="tx1"/>
                </a:solidFill>
                <a:latin typeface="+mn-lt"/>
                <a:ea typeface="+mn-ea"/>
                <a:cs typeface="+mn-cs"/>
              </a:rPr>
              <a:t>…melting point of iron at high precision in a laboratory, and then drew from that result to calculate the temperature at the boundary of </a:t>
            </a:r>
            <a:r>
              <a:rPr lang="en-US" sz="1200" kern="1200" dirty="0" smtClean="0">
                <a:solidFill>
                  <a:schemeClr val="tx1"/>
                </a:solidFill>
                <a:latin typeface="+mn-lt"/>
                <a:ea typeface="+mn-ea"/>
                <a:cs typeface="+mn-cs"/>
                <a:hlinkClick r:id="rId3"/>
              </a:rPr>
              <a:t>Earth's inner and outer core — now estimated at 6,000 </a:t>
            </a:r>
            <a:r>
              <a:rPr lang="en-US" sz="1200" kern="1200" dirty="0" err="1" smtClean="0">
                <a:solidFill>
                  <a:schemeClr val="tx1"/>
                </a:solidFill>
                <a:latin typeface="+mn-lt"/>
                <a:ea typeface="+mn-ea"/>
                <a:cs typeface="+mn-cs"/>
                <a:hlinkClick r:id="rId3"/>
              </a:rPr>
              <a:t>C</a:t>
            </a:r>
            <a:r>
              <a:rPr lang="en-US" sz="1200" dirty="0" err="1" smtClean="0">
                <a:solidFill>
                  <a:srgbClr val="262626"/>
                </a:solidFill>
                <a:latin typeface="Georgia"/>
              </a:rPr>
              <a:t>There</a:t>
            </a:r>
            <a:r>
              <a:rPr lang="en-US" sz="1200" dirty="0" smtClean="0">
                <a:solidFill>
                  <a:srgbClr val="262626"/>
                </a:solidFill>
                <a:latin typeface="Georgia"/>
              </a:rPr>
              <a:t> needs to be a 2,700-degree F (1,500 C) difference between the inner core and the mantle to spur "thermal movements" that — along with Earth's spin — create the magnetic field.</a:t>
            </a:r>
          </a:p>
          <a:p>
            <a:r>
              <a:rPr lang="en-US" sz="1200" dirty="0" smtClean="0">
                <a:solidFill>
                  <a:srgbClr val="262626"/>
                </a:solidFill>
                <a:latin typeface="Georgia"/>
              </a:rPr>
              <a:t>The previously measured core temperature didn't demonstrate enough of a differential, puzzling researchers for two decades. The new results are detailed in the April 26 issue of the journal Science….CMB &lt;4500 C</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117</a:t>
            </a:fld>
            <a:endParaRPr lang="en-US"/>
          </a:p>
        </p:txBody>
      </p:sp>
    </p:spTree>
    <p:extLst>
      <p:ext uri="{BB962C8B-B14F-4D97-AF65-F5344CB8AC3E}">
        <p14:creationId xmlns:p14="http://schemas.microsoft.com/office/powerpoint/2010/main" val="7053396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410 km; 1380-1600 C</a:t>
            </a:r>
          </a:p>
          <a:p>
            <a:pPr marL="228600" indent="-228600">
              <a:buAutoNum type="arabicPlain" startAt="500"/>
            </a:pPr>
            <a:r>
              <a:rPr lang="en-US" dirty="0" smtClean="0"/>
              <a:t>1300-1480 C</a:t>
            </a:r>
          </a:p>
          <a:p>
            <a:pPr marL="228600" indent="-228600">
              <a:buAutoNum type="arabicPlain" startAt="500"/>
            </a:pPr>
            <a:r>
              <a:rPr lang="en-US" dirty="0" smtClean="0"/>
              <a:t>650 ;1300-1650 C ??</a:t>
            </a:r>
          </a:p>
          <a:p>
            <a:pPr marL="228600" indent="-228600">
              <a:buAutoNum type="arabicPlain" startAt="500"/>
            </a:pPr>
            <a:r>
              <a:rPr lang="en-US" dirty="0" smtClean="0"/>
              <a:t>5 </a:t>
            </a:r>
            <a:r>
              <a:rPr lang="en-US" dirty="0" err="1" smtClean="0"/>
              <a:t>Sim</a:t>
            </a:r>
            <a:r>
              <a:rPr lang="en-US" dirty="0" smtClean="0"/>
              <a:t> et al 2001</a:t>
            </a:r>
          </a:p>
          <a:p>
            <a:pPr marL="228600" indent="-228600">
              <a:buAutoNum type="arabicPlain" startAt="500"/>
            </a:pPr>
            <a:r>
              <a:rPr lang="en-US" dirty="0" smtClean="0"/>
              <a:t>4 Ito and Takahashi 1989</a:t>
            </a:r>
          </a:p>
          <a:p>
            <a:pPr marL="228600" indent="-228600">
              <a:buAutoNum type="arabicPlain" startAt="500"/>
            </a:pPr>
            <a:r>
              <a:rPr lang="en-US" dirty="0" smtClean="0"/>
              <a:t>3 </a:t>
            </a:r>
            <a:r>
              <a:rPr lang="en-US" dirty="0" err="1" smtClean="0"/>
              <a:t>Fei</a:t>
            </a:r>
            <a:r>
              <a:rPr lang="en-US" dirty="0" smtClean="0"/>
              <a:t> et al</a:t>
            </a:r>
            <a:r>
              <a:rPr lang="en-US" baseline="0" dirty="0" smtClean="0"/>
              <a:t> 2004</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118</a:t>
            </a:fld>
            <a:endParaRPr lang="en-US"/>
          </a:p>
        </p:txBody>
      </p:sp>
    </p:spTree>
    <p:extLst>
      <p:ext uri="{BB962C8B-B14F-4D97-AF65-F5344CB8AC3E}">
        <p14:creationId xmlns:p14="http://schemas.microsoft.com/office/powerpoint/2010/main" val="30447123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seismicity cutoff inside of slabs is 650 C</a:t>
            </a:r>
            <a:r>
              <a:rPr lang="en-US" baseline="0" dirty="0" smtClean="0"/>
              <a:t> down to 350 km (</a:t>
            </a:r>
            <a:r>
              <a:rPr lang="en-US" baseline="0" dirty="0" err="1" smtClean="0"/>
              <a:t>Gorbatov</a:t>
            </a:r>
            <a:r>
              <a:rPr lang="en-US" baseline="0" dirty="0" smtClean="0"/>
              <a:t> &amp; </a:t>
            </a:r>
            <a:r>
              <a:rPr lang="en-US" baseline="0" dirty="0" err="1" smtClean="0"/>
              <a:t>Kostoglodov</a:t>
            </a:r>
            <a:r>
              <a:rPr lang="en-US" baseline="0" dirty="0" smtClean="0"/>
              <a:t> </a:t>
            </a:r>
            <a:r>
              <a:rPr lang="en-US" baseline="0" dirty="0" err="1" smtClean="0"/>
              <a:t>Tectono</a:t>
            </a:r>
            <a:r>
              <a:rPr lang="en-US" baseline="0" dirty="0" smtClean="0"/>
              <a:t>  277 1997   165-187)</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119</a:t>
            </a:fld>
            <a:endParaRPr lang="en-US"/>
          </a:p>
        </p:txBody>
      </p:sp>
    </p:spTree>
    <p:extLst>
      <p:ext uri="{BB962C8B-B14F-4D97-AF65-F5344CB8AC3E}">
        <p14:creationId xmlns:p14="http://schemas.microsoft.com/office/powerpoint/2010/main" val="38517372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Houser</a:t>
            </a:r>
            <a:r>
              <a:rPr lang="en-US" baseline="0" dirty="0" smtClean="0"/>
              <a:t> et al 2008.</a:t>
            </a:r>
            <a:r>
              <a:rPr lang="en-US" dirty="0" smtClean="0"/>
              <a:t> Shear </a:t>
            </a:r>
            <a:r>
              <a:rPr lang="en-US" dirty="0" err="1" smtClean="0"/>
              <a:t>wavespeeds</a:t>
            </a:r>
            <a:r>
              <a:rPr lang="en-US" dirty="0" smtClean="0"/>
              <a:t>, Love and Rayleigh. </a:t>
            </a:r>
            <a:r>
              <a:rPr lang="en-US" sz="1200" b="0" i="0" u="none" strike="noStrike" kern="1200" baseline="0" dirty="0" smtClean="0">
                <a:solidFill>
                  <a:schemeClr val="tx1"/>
                </a:solidFill>
                <a:latin typeface="+mn-lt"/>
                <a:ea typeface="+mn-ea"/>
                <a:cs typeface="+mn-cs"/>
              </a:rPr>
              <a:t>Houser, C., Masters, G., Shearer, P. &amp; </a:t>
            </a:r>
            <a:r>
              <a:rPr lang="en-US" sz="1200" b="0" i="0" u="none" strike="noStrike" kern="1200" baseline="0" dirty="0" err="1" smtClean="0">
                <a:solidFill>
                  <a:schemeClr val="tx1"/>
                </a:solidFill>
                <a:latin typeface="+mn-lt"/>
                <a:ea typeface="+mn-ea"/>
                <a:cs typeface="+mn-cs"/>
              </a:rPr>
              <a:t>Laske</a:t>
            </a:r>
            <a:r>
              <a:rPr lang="en-US" sz="1200" b="0" i="0" u="none" strike="noStrike" kern="1200" baseline="0" dirty="0" smtClean="0">
                <a:solidFill>
                  <a:schemeClr val="tx1"/>
                </a:solidFill>
                <a:latin typeface="+mn-lt"/>
                <a:ea typeface="+mn-ea"/>
                <a:cs typeface="+mn-cs"/>
              </a:rPr>
              <a:t>, G., 2008. Shear and compressional velocity models of the mantle from cluster analysis of long-period </a:t>
            </a:r>
            <a:r>
              <a:rPr lang="pl-PL" sz="1200" b="0" i="0" u="none" strike="noStrike" kern="1200" baseline="0" dirty="0" err="1" smtClean="0">
                <a:solidFill>
                  <a:schemeClr val="tx1"/>
                </a:solidFill>
                <a:latin typeface="+mn-lt"/>
                <a:ea typeface="+mn-ea"/>
                <a:cs typeface="+mn-cs"/>
              </a:rPr>
              <a:t>waveforms</a:t>
            </a:r>
            <a:r>
              <a:rPr lang="pl-PL" sz="1200" b="0" i="0" u="none" strike="noStrike" kern="1200" baseline="0" dirty="0" smtClean="0">
                <a:solidFill>
                  <a:schemeClr val="tx1"/>
                </a:solidFill>
                <a:latin typeface="+mn-lt"/>
                <a:ea typeface="+mn-ea"/>
                <a:cs typeface="+mn-cs"/>
              </a:rPr>
              <a:t>., </a:t>
            </a:r>
            <a:r>
              <a:rPr lang="pl-PL" sz="1200" b="0" i="0" u="none" strike="noStrike" kern="1200" baseline="0" dirty="0" err="1" smtClean="0">
                <a:solidFill>
                  <a:schemeClr val="tx1"/>
                </a:solidFill>
                <a:latin typeface="+mn-lt"/>
                <a:ea typeface="+mn-ea"/>
                <a:cs typeface="+mn-cs"/>
              </a:rPr>
              <a:t>Geophys</a:t>
            </a:r>
            <a:r>
              <a:rPr lang="pl-PL" sz="1200" b="0" i="0" u="none" strike="noStrike" kern="1200" baseline="0" dirty="0" smtClean="0">
                <a:solidFill>
                  <a:schemeClr val="tx1"/>
                </a:solidFill>
                <a:latin typeface="+mn-lt"/>
                <a:ea typeface="+mn-ea"/>
                <a:cs typeface="+mn-cs"/>
              </a:rPr>
              <a:t>. J. </a:t>
            </a:r>
            <a:r>
              <a:rPr lang="pl-PL" sz="1200" b="0" i="0" u="none" strike="noStrike" kern="1200" baseline="0" dirty="0" err="1" smtClean="0">
                <a:solidFill>
                  <a:schemeClr val="tx1"/>
                </a:solidFill>
                <a:latin typeface="+mn-lt"/>
                <a:ea typeface="+mn-ea"/>
                <a:cs typeface="+mn-cs"/>
              </a:rPr>
              <a:t>Int</a:t>
            </a:r>
            <a:r>
              <a:rPr lang="pl-PL" sz="1200" b="0" i="0" u="none" strike="noStrike" kern="1200" baseline="0" dirty="0" smtClean="0">
                <a:solidFill>
                  <a:schemeClr val="tx1"/>
                </a:solidFill>
                <a:latin typeface="+mn-lt"/>
                <a:ea typeface="+mn-ea"/>
                <a:cs typeface="+mn-cs"/>
              </a:rPr>
              <a:t>., 174, 195–212.</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120</a:t>
            </a:fld>
            <a:endParaRPr lang="en-US"/>
          </a:p>
        </p:txBody>
      </p:sp>
    </p:spTree>
    <p:extLst>
      <p:ext uri="{BB962C8B-B14F-4D97-AF65-F5344CB8AC3E}">
        <p14:creationId xmlns:p14="http://schemas.microsoft.com/office/powerpoint/2010/main" val="11249317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6. Steinberger, B. Effects of latent heat release at phase boundaries on flow in the</a:t>
            </a:r>
          </a:p>
          <a:p>
            <a:r>
              <a:rPr lang="en-US" sz="1200" b="0" i="0" u="none" strike="noStrike" kern="1200" baseline="0" dirty="0" smtClean="0">
                <a:solidFill>
                  <a:schemeClr val="tx1"/>
                </a:solidFill>
                <a:latin typeface="+mn-lt"/>
                <a:ea typeface="+mn-ea"/>
                <a:cs typeface="+mn-cs"/>
              </a:rPr>
              <a:t>Earth’s mantle, phase boundary topography and dynamic topography at the</a:t>
            </a:r>
          </a:p>
          <a:p>
            <a:r>
              <a:rPr lang="en-US" sz="1200" b="0" i="0" u="none" strike="noStrike" kern="1200" baseline="0" dirty="0" smtClean="0">
                <a:solidFill>
                  <a:schemeClr val="tx1"/>
                </a:solidFill>
                <a:latin typeface="+mn-lt"/>
                <a:ea typeface="+mn-ea"/>
                <a:cs typeface="+mn-cs"/>
              </a:rPr>
              <a:t>Earth’s surface. Phys. Earth Planet. Inter. 164, 2–20 (2007).The dynamic or residual topography of most of the oceanic ridges and triple junctions is </a:t>
            </a:r>
            <a:r>
              <a:rPr lang="en-US" sz="1200" b="0" i="0" u="none" strike="noStrike" kern="1200" baseline="0" dirty="0" err="1" smtClean="0">
                <a:solidFill>
                  <a:schemeClr val="tx1"/>
                </a:solidFill>
                <a:latin typeface="+mn-lt"/>
                <a:ea typeface="+mn-ea"/>
                <a:cs typeface="+mn-cs"/>
              </a:rPr>
              <a:t>DEPRESSED.The</a:t>
            </a:r>
            <a:r>
              <a:rPr lang="en-US" sz="1200" b="0" i="0" u="none" strike="noStrike" kern="1200" baseline="0" dirty="0" smtClean="0">
                <a:solidFill>
                  <a:schemeClr val="tx1"/>
                </a:solidFill>
                <a:latin typeface="+mn-lt"/>
                <a:ea typeface="+mn-ea"/>
                <a:cs typeface="+mn-cs"/>
              </a:rPr>
              <a:t> exceptions are the slowly spreading ridges in the north Atlantic, the Afar-Red Sea region, </a:t>
            </a:r>
          </a:p>
          <a:p>
            <a:r>
              <a:rPr lang="en-US" sz="1200" b="0" i="0" u="none" strike="noStrike" kern="1200" baseline="0" dirty="0" smtClean="0">
                <a:solidFill>
                  <a:schemeClr val="tx1"/>
                </a:solidFill>
                <a:latin typeface="+mn-lt"/>
                <a:ea typeface="+mn-ea"/>
                <a:cs typeface="+mn-cs"/>
              </a:rPr>
              <a:t>And the central part of the SWIR. The older parts of the Atlantic and Pacific oceans are elevated.</a:t>
            </a:r>
          </a:p>
          <a:p>
            <a:r>
              <a:rPr lang="en-US" sz="1200" b="0" i="0" u="none" strike="noStrike" kern="1200" baseline="0" dirty="0" smtClean="0">
                <a:solidFill>
                  <a:schemeClr val="tx1"/>
                </a:solidFill>
                <a:latin typeface="+mn-lt"/>
                <a:ea typeface="+mn-ea"/>
                <a:cs typeface="+mn-cs"/>
              </a:rPr>
              <a:t> Figure 2 | estimates of present-day dynamic topography. a, Observed</a:t>
            </a:r>
          </a:p>
          <a:p>
            <a:r>
              <a:rPr lang="en-US" sz="1200" b="0" i="0" u="none" strike="noStrike" kern="1200" baseline="0" dirty="0" smtClean="0">
                <a:solidFill>
                  <a:schemeClr val="tx1"/>
                </a:solidFill>
                <a:latin typeface="+mn-lt"/>
                <a:ea typeface="+mn-ea"/>
                <a:cs typeface="+mn-cs"/>
              </a:rPr>
              <a:t>dynamic or ‘residual’ topography as computed by removing the </a:t>
            </a:r>
            <a:r>
              <a:rPr lang="en-US" sz="1200" b="0" i="0" u="none" strike="noStrike" kern="1200" baseline="0" dirty="0" err="1" smtClean="0">
                <a:solidFill>
                  <a:schemeClr val="tx1"/>
                </a:solidFill>
                <a:latin typeface="+mn-lt"/>
                <a:ea typeface="+mn-ea"/>
                <a:cs typeface="+mn-cs"/>
              </a:rPr>
              <a:t>isostatically</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compensated, tectonically driven component of surface topography.</a:t>
            </a:r>
          </a:p>
          <a:p>
            <a:r>
              <a:rPr lang="en-US" sz="1200" b="0" i="0" u="none" strike="noStrike" kern="1200" baseline="0" dirty="0" smtClean="0">
                <a:solidFill>
                  <a:schemeClr val="tx1"/>
                </a:solidFill>
                <a:latin typeface="+mn-lt"/>
                <a:ea typeface="+mn-ea"/>
                <a:cs typeface="+mn-cs"/>
              </a:rPr>
              <a:t>b, Dynamic topography as computed by a numerical model of mantle</a:t>
            </a:r>
          </a:p>
          <a:p>
            <a:r>
              <a:rPr lang="en-US" sz="1200" b="0" i="0" u="none" strike="noStrike" kern="1200" baseline="0" dirty="0" smtClean="0">
                <a:solidFill>
                  <a:schemeClr val="tx1"/>
                </a:solidFill>
                <a:latin typeface="+mn-lt"/>
                <a:ea typeface="+mn-ea"/>
                <a:cs typeface="+mn-cs"/>
              </a:rPr>
              <a:t>convection driven by density anomalies derived from seismic tomography</a:t>
            </a:r>
          </a:p>
          <a:p>
            <a:r>
              <a:rPr lang="en-US" sz="1200" b="0" i="0" u="none" strike="noStrike" kern="1200" baseline="0" dirty="0" smtClean="0">
                <a:solidFill>
                  <a:schemeClr val="tx1"/>
                </a:solidFill>
                <a:latin typeface="+mn-lt"/>
                <a:ea typeface="+mn-ea"/>
                <a:cs typeface="+mn-cs"/>
              </a:rPr>
              <a:t>images. c, Distribution of computed dynamic topography and its rate of</a:t>
            </a:r>
          </a:p>
          <a:p>
            <a:r>
              <a:rPr lang="en-US" sz="1200" b="0" i="0" u="none" strike="noStrike" kern="1200" baseline="0" dirty="0" smtClean="0">
                <a:solidFill>
                  <a:schemeClr val="tx1"/>
                </a:solidFill>
                <a:latin typeface="+mn-lt"/>
                <a:ea typeface="+mn-ea"/>
                <a:cs typeface="+mn-cs"/>
              </a:rPr>
              <a:t>change, as a function of wavelength (R. </a:t>
            </a:r>
            <a:r>
              <a:rPr lang="en-US" sz="1200" b="0" i="0" u="none" strike="noStrike" kern="1200" baseline="0" dirty="0" err="1" smtClean="0">
                <a:solidFill>
                  <a:schemeClr val="tx1"/>
                </a:solidFill>
                <a:latin typeface="+mn-lt"/>
                <a:ea typeface="+mn-ea"/>
                <a:cs typeface="+mn-cs"/>
              </a:rPr>
              <a:t>Moucha</a:t>
            </a:r>
            <a:r>
              <a:rPr lang="en-US" sz="1200" b="0" i="0" u="none" strike="noStrike" kern="1200" baseline="0" dirty="0" smtClean="0">
                <a:solidFill>
                  <a:schemeClr val="tx1"/>
                </a:solidFill>
                <a:latin typeface="+mn-lt"/>
                <a:ea typeface="+mn-ea"/>
                <a:cs typeface="+mn-cs"/>
              </a:rPr>
              <a:t>, personal communication).</a:t>
            </a:r>
          </a:p>
          <a:p>
            <a:r>
              <a:rPr lang="en-US" sz="1200" b="0" i="0" u="none" strike="noStrike" kern="1200" baseline="0" dirty="0" smtClean="0">
                <a:solidFill>
                  <a:schemeClr val="tx1"/>
                </a:solidFill>
                <a:latin typeface="+mn-lt"/>
                <a:ea typeface="+mn-ea"/>
                <a:cs typeface="+mn-cs"/>
              </a:rPr>
              <a:t>Parts a and b reproduced with permission from: a, ref. 6, © 2007 Elsevier;</a:t>
            </a:r>
          </a:p>
          <a:p>
            <a:r>
              <a:rPr lang="tr-TR" sz="1200" b="0" i="0" u="none" strike="noStrike" kern="1200" baseline="0" dirty="0" smtClean="0">
                <a:solidFill>
                  <a:schemeClr val="tx1"/>
                </a:solidFill>
                <a:latin typeface="+mn-lt"/>
                <a:ea typeface="+mn-ea"/>
                <a:cs typeface="+mn-cs"/>
              </a:rPr>
              <a:t>b, </a:t>
            </a:r>
            <a:r>
              <a:rPr lang="tr-TR" sz="1200" b="0" i="0" u="none" strike="noStrike" kern="1200" baseline="0" dirty="0" err="1" smtClean="0">
                <a:solidFill>
                  <a:schemeClr val="tx1"/>
                </a:solidFill>
                <a:latin typeface="+mn-lt"/>
                <a:ea typeface="+mn-ea"/>
                <a:cs typeface="+mn-cs"/>
              </a:rPr>
              <a:t>ref</a:t>
            </a:r>
            <a:r>
              <a:rPr lang="tr-TR" sz="1200" b="0" i="0" u="none" strike="noStrike" kern="1200" baseline="0" dirty="0" smtClean="0">
                <a:solidFill>
                  <a:schemeClr val="tx1"/>
                </a:solidFill>
                <a:latin typeface="+mn-lt"/>
                <a:ea typeface="+mn-ea"/>
                <a:cs typeface="+mn-cs"/>
              </a:rPr>
              <a:t>. 10, © 2008 </a:t>
            </a:r>
            <a:r>
              <a:rPr lang="tr-TR" sz="1200" b="0" i="0" u="none" strike="noStrike" kern="1200" baseline="0" dirty="0" err="1" smtClean="0">
                <a:solidFill>
                  <a:schemeClr val="tx1"/>
                </a:solidFill>
                <a:latin typeface="+mn-lt"/>
                <a:ea typeface="+mn-ea"/>
                <a:cs typeface="+mn-cs"/>
              </a:rPr>
              <a:t>Elsevier</a:t>
            </a:r>
            <a:r>
              <a:rPr lang="en-US" sz="1200" b="0" i="0" u="none" strike="noStrike" kern="1200" baseline="0" dirty="0" smtClean="0">
                <a:solidFill>
                  <a:schemeClr val="tx1"/>
                </a:solidFill>
                <a:latin typeface="+mn-lt"/>
                <a:ea typeface="+mn-ea"/>
                <a:cs typeface="+mn-cs"/>
              </a:rPr>
              <a:t>nature geoscience | VOL 3 | DECEMBER 2010 | </a:t>
            </a:r>
            <a:r>
              <a:rPr lang="en-US" sz="1200" b="0" i="0" u="none" strike="noStrike" kern="1200" baseline="0" dirty="0" err="1" smtClean="0">
                <a:solidFill>
                  <a:schemeClr val="tx1"/>
                </a:solidFill>
                <a:latin typeface="+mn-lt"/>
                <a:ea typeface="+mn-ea"/>
                <a:cs typeface="+mn-cs"/>
              </a:rPr>
              <a:t>www.nature.com</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naturegeosciencethe</a:t>
            </a:r>
            <a:r>
              <a:rPr lang="en-US" sz="1200" b="0" i="0" u="none" strike="noStrike" kern="1200" baseline="0" dirty="0" smtClean="0">
                <a:solidFill>
                  <a:schemeClr val="tx1"/>
                </a:solidFill>
                <a:latin typeface="+mn-lt"/>
                <a:ea typeface="+mn-ea"/>
                <a:cs typeface="+mn-cs"/>
              </a:rPr>
              <a:t> many surface expressions of mantle dynamics</a:t>
            </a:r>
          </a:p>
          <a:p>
            <a:r>
              <a:rPr lang="en-US" sz="1200" b="0" i="0" u="none" strike="noStrike" kern="1200" baseline="0" dirty="0" smtClean="0">
                <a:solidFill>
                  <a:schemeClr val="tx1"/>
                </a:solidFill>
                <a:latin typeface="+mn-lt"/>
                <a:ea typeface="+mn-ea"/>
                <a:cs typeface="+mn-cs"/>
              </a:rPr>
              <a:t>Jean Braun</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123</a:t>
            </a:fld>
            <a:endParaRPr lang="en-US"/>
          </a:p>
        </p:txBody>
      </p:sp>
    </p:spTree>
    <p:extLst>
      <p:ext uri="{BB962C8B-B14F-4D97-AF65-F5344CB8AC3E}">
        <p14:creationId xmlns:p14="http://schemas.microsoft.com/office/powerpoint/2010/main" val="19799736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56. Forte, A. in Treatise of Geophysics (</a:t>
            </a:r>
            <a:r>
              <a:rPr lang="en-US" sz="1200" b="0" i="0" u="none" strike="noStrike" kern="1200" baseline="0" dirty="0" err="1" smtClean="0">
                <a:solidFill>
                  <a:schemeClr val="tx1"/>
                </a:solidFill>
                <a:latin typeface="+mn-lt"/>
                <a:ea typeface="+mn-ea"/>
                <a:cs typeface="+mn-cs"/>
              </a:rPr>
              <a:t>eds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Romanovicz</a:t>
            </a:r>
            <a:r>
              <a:rPr lang="en-US" sz="1200" b="0" i="0" u="none" strike="noStrike" kern="1200" baseline="0" dirty="0" smtClean="0">
                <a:solidFill>
                  <a:schemeClr val="tx1"/>
                </a:solidFill>
                <a:latin typeface="+mn-lt"/>
                <a:ea typeface="+mn-ea"/>
                <a:cs typeface="+mn-cs"/>
              </a:rPr>
              <a:t>, B. &amp; </a:t>
            </a:r>
            <a:r>
              <a:rPr lang="en-US" sz="1200" b="0" i="0" u="none" strike="noStrike" kern="1200" baseline="0" dirty="0" err="1" smtClean="0">
                <a:solidFill>
                  <a:schemeClr val="tx1"/>
                </a:solidFill>
                <a:latin typeface="+mn-lt"/>
                <a:ea typeface="+mn-ea"/>
                <a:cs typeface="+mn-cs"/>
              </a:rPr>
              <a:t>Dziewonski</a:t>
            </a:r>
            <a:r>
              <a:rPr lang="en-US" sz="1200" b="0" i="0" u="none" strike="noStrike" kern="1200" baseline="0" dirty="0" smtClean="0">
                <a:solidFill>
                  <a:schemeClr val="tx1"/>
                </a:solidFill>
                <a:latin typeface="+mn-lt"/>
                <a:ea typeface="+mn-ea"/>
                <a:cs typeface="+mn-cs"/>
              </a:rPr>
              <a:t>, A.)</a:t>
            </a:r>
          </a:p>
          <a:p>
            <a:r>
              <a:rPr lang="fr-FR" sz="1200" b="0" i="0" u="none" strike="noStrike" kern="1200" baseline="0" dirty="0" smtClean="0">
                <a:solidFill>
                  <a:schemeClr val="tx1"/>
                </a:solidFill>
                <a:latin typeface="+mn-lt"/>
                <a:ea typeface="+mn-ea"/>
                <a:cs typeface="+mn-cs"/>
              </a:rPr>
              <a:t>805–854 (GEOTOP Publication Vol. 1, 2007).</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124</a:t>
            </a:fld>
            <a:endParaRPr lang="en-US"/>
          </a:p>
        </p:txBody>
      </p:sp>
    </p:spTree>
    <p:extLst>
      <p:ext uri="{BB962C8B-B14F-4D97-AF65-F5344CB8AC3E}">
        <p14:creationId xmlns:p14="http://schemas.microsoft.com/office/powerpoint/2010/main" val="19721729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At 60 and 100 km depth, the </a:t>
            </a:r>
            <a:r>
              <a:rPr lang="en-US" sz="1200" b="1" i="0" u="none" strike="noStrike" kern="1200" baseline="0" dirty="0" err="1" smtClean="0">
                <a:solidFill>
                  <a:schemeClr val="tx1"/>
                </a:solidFill>
                <a:latin typeface="+mn-lt"/>
                <a:ea typeface="+mn-ea"/>
                <a:cs typeface="+mn-cs"/>
              </a:rPr>
              <a:t>δξ</a:t>
            </a:r>
            <a:r>
              <a:rPr lang="en-US" sz="1200" b="0" i="0" u="none" strike="noStrike" kern="1200" baseline="0" dirty="0" smtClean="0">
                <a:solidFill>
                  <a:schemeClr val="tx1"/>
                </a:solidFill>
                <a:latin typeface="+mn-lt"/>
                <a:ea typeface="+mn-ea"/>
                <a:cs typeface="+mn-cs"/>
              </a:rPr>
              <a:t>(=</a:t>
            </a:r>
            <a:r>
              <a:rPr lang="en-US" sz="1200" b="1" i="0" u="none" strike="noStrike" kern="1200" baseline="0" dirty="0" err="1" smtClean="0">
                <a:solidFill>
                  <a:schemeClr val="tx1"/>
                </a:solidFill>
                <a:latin typeface="+mn-lt"/>
                <a:ea typeface="+mn-ea"/>
                <a:cs typeface="+mn-cs"/>
              </a:rPr>
              <a:t>ξ</a:t>
            </a:r>
            <a:r>
              <a:rPr lang="en-US" sz="1200" b="1" i="0" u="none" strike="noStrike" kern="1200" baseline="0" dirty="0" smtClean="0">
                <a:solidFill>
                  <a:schemeClr val="tx1"/>
                </a:solidFill>
                <a:latin typeface="+mn-lt"/>
                <a:ea typeface="+mn-ea"/>
                <a:cs typeface="+mn-cs"/>
              </a:rPr>
              <a:t>–</a:t>
            </a:r>
            <a:r>
              <a:rPr lang="en-US" sz="1200" b="1" i="0" u="none" strike="noStrike" kern="1200" baseline="0" dirty="0" err="1" smtClean="0">
                <a:solidFill>
                  <a:schemeClr val="tx1"/>
                </a:solidFill>
                <a:latin typeface="+mn-lt"/>
                <a:ea typeface="+mn-ea"/>
                <a:cs typeface="+mn-cs"/>
              </a:rPr>
              <a:t>ξ</a:t>
            </a:r>
            <a:r>
              <a:rPr lang="en-US" sz="1200" b="0" i="0" u="none" strike="noStrike" kern="1200" baseline="0" dirty="0" err="1" smtClean="0">
                <a:solidFill>
                  <a:schemeClr val="tx1"/>
                </a:solidFill>
                <a:latin typeface="+mn-lt"/>
                <a:ea typeface="+mn-ea"/>
                <a:cs typeface="+mn-cs"/>
              </a:rPr>
              <a:t>PREM</a:t>
            </a:r>
            <a:r>
              <a:rPr lang="en-US" sz="1200" b="0" i="0" u="none" strike="noStrike" kern="1200" baseline="0" dirty="0" smtClean="0">
                <a:solidFill>
                  <a:schemeClr val="tx1"/>
                </a:solidFill>
                <a:latin typeface="+mn-lt"/>
                <a:ea typeface="+mn-ea"/>
                <a:cs typeface="+mn-cs"/>
              </a:rPr>
              <a:t>) parameter is overall positive, except below the Ethiopian rift, the Red Sea and the Aden Ridges where it is strongly negative. This has commonly been associated with vertical flow. At 200 km depth, the overall amplitude of radial anisotropy is weaker and the most negative values of the </a:t>
            </a:r>
            <a:r>
              <a:rPr lang="en-US" sz="1200" b="1" i="0" u="none" strike="noStrike" kern="1200" baseline="0" dirty="0" err="1" smtClean="0">
                <a:solidFill>
                  <a:schemeClr val="tx1"/>
                </a:solidFill>
                <a:latin typeface="+mn-lt"/>
                <a:ea typeface="+mn-ea"/>
                <a:cs typeface="+mn-cs"/>
              </a:rPr>
              <a:t>ξ</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parameter are observed along the Red Sea and beneath the east African rift, suggesting </a:t>
            </a:r>
            <a:r>
              <a:rPr lang="en-US" sz="1200" b="0" i="0" u="none" strike="noStrike" kern="1200" baseline="0" dirty="0" err="1" smtClean="0">
                <a:solidFill>
                  <a:schemeClr val="tx1"/>
                </a:solidFill>
                <a:latin typeface="+mn-lt"/>
                <a:ea typeface="+mn-ea"/>
                <a:cs typeface="+mn-cs"/>
              </a:rPr>
              <a:t>upgoing</a:t>
            </a:r>
            <a:r>
              <a:rPr lang="en-US" sz="1200" b="0" i="0" u="none" strike="noStrike" kern="1200" baseline="0" dirty="0" smtClean="0">
                <a:solidFill>
                  <a:schemeClr val="tx1"/>
                </a:solidFill>
                <a:latin typeface="+mn-lt"/>
                <a:ea typeface="+mn-ea"/>
                <a:cs typeface="+mn-cs"/>
              </a:rPr>
              <a:t> mantle material here. Surprisingly the radial anisotropy is strongly positive below the Afar hotspot (suggesting that it is fed laterally, and the strongest spot of negative </a:t>
            </a:r>
            <a:r>
              <a:rPr lang="en-US" sz="1200" b="1" i="0" u="none" strike="noStrike" kern="1200" baseline="0" dirty="0" err="1" smtClean="0">
                <a:solidFill>
                  <a:schemeClr val="tx1"/>
                </a:solidFill>
                <a:latin typeface="+mn-lt"/>
                <a:ea typeface="+mn-ea"/>
                <a:cs typeface="+mn-cs"/>
              </a:rPr>
              <a:t>δξ</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has moved south-west of Afar.</a:t>
            </a:r>
            <a:endParaRPr lang="en-US" dirty="0"/>
          </a:p>
        </p:txBody>
      </p:sp>
      <p:sp>
        <p:nvSpPr>
          <p:cNvPr id="4" name="Slide Number Placeholder 3"/>
          <p:cNvSpPr>
            <a:spLocks noGrp="1"/>
          </p:cNvSpPr>
          <p:nvPr>
            <p:ph type="sldNum" sz="quarter" idx="10"/>
          </p:nvPr>
        </p:nvSpPr>
        <p:spPr/>
        <p:txBody>
          <a:bodyPr/>
          <a:lstStyle/>
          <a:p>
            <a:fld id="{46A27997-BCFD-494E-8B3A-B7940B87CBFE}" type="slidenum">
              <a:rPr lang="en-US" smtClean="0"/>
              <a:t>126</a:t>
            </a:fld>
            <a:endParaRPr lang="en-US"/>
          </a:p>
        </p:txBody>
      </p:sp>
    </p:spTree>
    <p:extLst>
      <p:ext uri="{BB962C8B-B14F-4D97-AF65-F5344CB8AC3E}">
        <p14:creationId xmlns:p14="http://schemas.microsoft.com/office/powerpoint/2010/main" val="6916796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parameter </a:t>
            </a:r>
            <a:r>
              <a:rPr lang="en-US" sz="1200" b="1" i="0" u="none" strike="noStrike" kern="1200" baseline="0" dirty="0" err="1" smtClean="0">
                <a:solidFill>
                  <a:schemeClr val="tx1"/>
                </a:solidFill>
                <a:latin typeface="+mn-lt"/>
                <a:ea typeface="+mn-ea"/>
                <a:cs typeface="+mn-cs"/>
              </a:rPr>
              <a:t>δ</a:t>
            </a:r>
            <a:r>
              <a:rPr lang="en-US" sz="1200" b="0" i="0" u="none" strike="noStrike" kern="1200" baseline="0" dirty="0" err="1" smtClean="0">
                <a:solidFill>
                  <a:schemeClr val="tx1"/>
                </a:solidFill>
                <a:latin typeface="+mn-lt"/>
                <a:ea typeface="+mn-ea"/>
                <a:cs typeface="+mn-cs"/>
              </a:rPr>
              <a:t>ξ</a:t>
            </a:r>
            <a:r>
              <a:rPr lang="en-US" sz="1200" b="0" i="0" u="none" strike="noStrike" kern="1200" baseline="0" dirty="0" smtClean="0">
                <a:solidFill>
                  <a:schemeClr val="tx1"/>
                </a:solidFill>
                <a:latin typeface="+mn-lt"/>
                <a:ea typeface="+mn-ea"/>
                <a:cs typeface="+mn-cs"/>
              </a:rPr>
              <a:t> is positive (</a:t>
            </a:r>
            <a:r>
              <a:rPr lang="en-US" sz="1200" b="1" i="0" u="none" strike="noStrike" kern="1200" baseline="0" dirty="0" smtClean="0">
                <a:solidFill>
                  <a:schemeClr val="tx1"/>
                </a:solidFill>
                <a:latin typeface="+mn-lt"/>
                <a:ea typeface="+mn-ea"/>
                <a:cs typeface="+mn-cs"/>
              </a:rPr>
              <a:t>VSH&gt;VSV </a:t>
            </a:r>
            <a:r>
              <a:rPr lang="en-US" sz="1200" b="0" i="0" u="none" strike="noStrike" kern="1200" baseline="0" dirty="0" smtClean="0">
                <a:solidFill>
                  <a:schemeClr val="tx1"/>
                </a:solidFill>
                <a:latin typeface="+mn-lt"/>
                <a:ea typeface="+mn-ea"/>
                <a:cs typeface="+mn-cs"/>
              </a:rPr>
              <a:t>down to 150 km depth except below Afar…the radial anisotropy is almost everywhere strongly positive, except below</a:t>
            </a:r>
          </a:p>
          <a:p>
            <a:r>
              <a:rPr lang="en-US" sz="1200" b="0" i="0" u="none" strike="noStrike" kern="1200" baseline="0" dirty="0" smtClean="0">
                <a:solidFill>
                  <a:schemeClr val="tx1"/>
                </a:solidFill>
                <a:latin typeface="+mn-lt"/>
                <a:ea typeface="+mn-ea"/>
                <a:cs typeface="+mn-cs"/>
              </a:rPr>
              <a:t>Afar and the west-African rift. A low anisotropy channel of </a:t>
            </a:r>
            <a:r>
              <a:rPr lang="en-US" sz="1200" b="1" i="0" u="none" strike="noStrike" kern="1200" baseline="0" dirty="0" err="1" smtClean="0">
                <a:solidFill>
                  <a:schemeClr val="tx1"/>
                </a:solidFill>
                <a:latin typeface="+mn-lt"/>
                <a:ea typeface="+mn-ea"/>
                <a:cs typeface="+mn-cs"/>
              </a:rPr>
              <a:t>δ</a:t>
            </a:r>
            <a:r>
              <a:rPr lang="en-US" sz="1200" b="0" i="0" u="none" strike="noStrike" kern="1200" baseline="0" dirty="0" err="1" smtClean="0">
                <a:solidFill>
                  <a:schemeClr val="tx1"/>
                </a:solidFill>
                <a:latin typeface="+mn-lt"/>
                <a:ea typeface="+mn-ea"/>
                <a:cs typeface="+mn-cs"/>
              </a:rPr>
              <a:t>ξ</a:t>
            </a:r>
            <a:r>
              <a:rPr lang="en-US" sz="1200" b="0" i="0" u="none" strike="noStrike" kern="1200" baseline="0" dirty="0" smtClean="0">
                <a:solidFill>
                  <a:schemeClr val="tx1"/>
                </a:solidFill>
                <a:latin typeface="+mn-lt"/>
                <a:ea typeface="+mn-ea"/>
                <a:cs typeface="+mn-cs"/>
              </a:rPr>
              <a:t> (with respect to PREM) can be traced down from Afar, and perhaps connected to the minimum of </a:t>
            </a:r>
            <a:r>
              <a:rPr lang="en-US" sz="1200" b="1" i="0" u="none" strike="noStrike" kern="1200" baseline="0" dirty="0" err="1" smtClean="0">
                <a:solidFill>
                  <a:schemeClr val="tx1"/>
                </a:solidFill>
                <a:latin typeface="+mn-lt"/>
                <a:ea typeface="+mn-ea"/>
                <a:cs typeface="+mn-cs"/>
              </a:rPr>
              <a:t>δ</a:t>
            </a:r>
            <a:r>
              <a:rPr lang="en-US" sz="1200" b="0" i="0" u="none" strike="noStrike" kern="1200" baseline="0" dirty="0" err="1" smtClean="0">
                <a:solidFill>
                  <a:schemeClr val="tx1"/>
                </a:solidFill>
                <a:latin typeface="+mn-lt"/>
                <a:ea typeface="+mn-ea"/>
                <a:cs typeface="+mn-cs"/>
              </a:rPr>
              <a:t>ξ</a:t>
            </a:r>
            <a:r>
              <a:rPr lang="en-US" sz="1200" b="0" i="0" u="none" strike="noStrike" kern="1200" baseline="0" dirty="0" smtClean="0">
                <a:solidFill>
                  <a:schemeClr val="tx1"/>
                </a:solidFill>
                <a:latin typeface="+mn-lt"/>
                <a:ea typeface="+mn-ea"/>
                <a:cs typeface="+mn-cs"/>
              </a:rPr>
              <a:t> between 200</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300 km depth at 0</a:t>
            </a:r>
            <a:r>
              <a:rPr lang="en-US" sz="1200" b="1"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3°N, 35°E. A striking feature is the large positive vertical anomaly of </a:t>
            </a:r>
            <a:r>
              <a:rPr lang="en-US" sz="1200" b="1" i="0" u="none" strike="noStrike" kern="1200" baseline="0" dirty="0" err="1" smtClean="0">
                <a:solidFill>
                  <a:schemeClr val="tx1"/>
                </a:solidFill>
                <a:latin typeface="+mn-lt"/>
                <a:ea typeface="+mn-ea"/>
                <a:cs typeface="+mn-cs"/>
              </a:rPr>
              <a:t>δ</a:t>
            </a:r>
            <a:r>
              <a:rPr lang="en-US" sz="1200" b="0" i="0" u="none" strike="noStrike" kern="1200" baseline="0" dirty="0" err="1" smtClean="0">
                <a:solidFill>
                  <a:schemeClr val="tx1"/>
                </a:solidFill>
                <a:latin typeface="+mn-lt"/>
                <a:ea typeface="+mn-ea"/>
                <a:cs typeface="+mn-cs"/>
              </a:rPr>
              <a:t>ξ</a:t>
            </a:r>
            <a:r>
              <a:rPr lang="en-US" sz="1200" b="0" i="0" u="none" strike="noStrike" kern="1200" baseline="0" dirty="0" smtClean="0">
                <a:solidFill>
                  <a:schemeClr val="tx1"/>
                </a:solidFill>
                <a:latin typeface="+mn-lt"/>
                <a:ea typeface="+mn-ea"/>
                <a:cs typeface="+mn-cs"/>
              </a:rPr>
              <a:t> below Afar between 150 km and 300 km.</a:t>
            </a:r>
            <a:endParaRPr lang="en-US" dirty="0"/>
          </a:p>
        </p:txBody>
      </p:sp>
      <p:sp>
        <p:nvSpPr>
          <p:cNvPr id="4" name="Slide Number Placeholder 3"/>
          <p:cNvSpPr>
            <a:spLocks noGrp="1"/>
          </p:cNvSpPr>
          <p:nvPr>
            <p:ph type="sldNum" sz="quarter" idx="10"/>
          </p:nvPr>
        </p:nvSpPr>
        <p:spPr/>
        <p:txBody>
          <a:bodyPr/>
          <a:lstStyle/>
          <a:p>
            <a:fld id="{46A27997-BCFD-494E-8B3A-B7940B87CBFE}" type="slidenum">
              <a:rPr lang="en-US" smtClean="0"/>
              <a:t>127</a:t>
            </a:fld>
            <a:endParaRPr lang="en-US"/>
          </a:p>
        </p:txBody>
      </p:sp>
    </p:spTree>
    <p:extLst>
      <p:ext uri="{BB962C8B-B14F-4D97-AF65-F5344CB8AC3E}">
        <p14:creationId xmlns:p14="http://schemas.microsoft.com/office/powerpoint/2010/main" val="18111516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 the negative discontinuity is hardly an effect of anisotropy of </a:t>
            </a:r>
            <a:r>
              <a:rPr lang="en-US" sz="1200" b="0" i="0" u="none" strike="noStrike" kern="1200" baseline="0" dirty="0" err="1" smtClean="0">
                <a:solidFill>
                  <a:schemeClr val="tx1"/>
                </a:solidFill>
                <a:latin typeface="+mn-lt"/>
                <a:ea typeface="+mn-ea"/>
                <a:cs typeface="+mn-cs"/>
              </a:rPr>
              <a:t>wadsleyite</a:t>
            </a:r>
            <a:r>
              <a:rPr lang="en-US" sz="1200" b="0" i="0" u="none" strike="noStrike" kern="1200" baseline="0" dirty="0" smtClean="0">
                <a:solidFill>
                  <a:schemeClr val="tx1"/>
                </a:solidFill>
                <a:latin typeface="+mn-lt"/>
                <a:ea typeface="+mn-ea"/>
                <a:cs typeface="+mn-cs"/>
              </a:rPr>
              <a:t>. More likely, it is caused by isotropic S velocity reduction of around</a:t>
            </a:r>
          </a:p>
          <a:p>
            <a:r>
              <a:rPr lang="en-US" sz="1200" b="0" i="0" u="none" strike="noStrike" kern="1200" baseline="0" dirty="0" smtClean="0">
                <a:solidFill>
                  <a:schemeClr val="tx1"/>
                </a:solidFill>
                <a:latin typeface="+mn-lt"/>
                <a:ea typeface="+mn-ea"/>
                <a:cs typeface="+mn-cs"/>
              </a:rPr>
              <a:t>0.2 km/s. Origin of the low-velocity can be related to enhanced water content in </a:t>
            </a:r>
            <a:r>
              <a:rPr lang="en-US" sz="1200" b="0" i="0" u="none" strike="noStrike" kern="1200" baseline="0" dirty="0" err="1" smtClean="0">
                <a:solidFill>
                  <a:schemeClr val="tx1"/>
                </a:solidFill>
                <a:latin typeface="+mn-lt"/>
                <a:ea typeface="+mn-ea"/>
                <a:cs typeface="+mn-cs"/>
              </a:rPr>
              <a:t>wadsleyite</a:t>
            </a:r>
            <a:r>
              <a:rPr lang="en-US" sz="1200" b="0" i="0" u="none" strike="noStrike" kern="1200" baseline="0" dirty="0" smtClean="0">
                <a:solidFill>
                  <a:schemeClr val="tx1"/>
                </a:solidFill>
                <a:latin typeface="+mn-lt"/>
                <a:ea typeface="+mn-ea"/>
                <a:cs typeface="+mn-cs"/>
              </a:rPr>
              <a:t>. Citation: </a:t>
            </a:r>
            <a:r>
              <a:rPr lang="en-US" sz="1200" b="0" i="0" u="none" strike="noStrike" kern="1200" baseline="0" dirty="0" err="1" smtClean="0">
                <a:solidFill>
                  <a:schemeClr val="tx1"/>
                </a:solidFill>
                <a:latin typeface="+mn-lt"/>
                <a:ea typeface="+mn-ea"/>
                <a:cs typeface="+mn-cs"/>
              </a:rPr>
              <a:t>Vinnik</a:t>
            </a:r>
            <a:r>
              <a:rPr lang="en-US" sz="1200" b="0" i="0" u="none" strike="noStrike" kern="1200" baseline="0" dirty="0" smtClean="0">
                <a:solidFill>
                  <a:schemeClr val="tx1"/>
                </a:solidFill>
                <a:latin typeface="+mn-lt"/>
                <a:ea typeface="+mn-ea"/>
                <a:cs typeface="+mn-cs"/>
              </a:rPr>
              <a:t>, L., and V. </a:t>
            </a:r>
            <a:r>
              <a:rPr lang="en-US" sz="1200" b="0" i="0" u="none" strike="noStrike" kern="1200" baseline="0" dirty="0" err="1" smtClean="0">
                <a:solidFill>
                  <a:schemeClr val="tx1"/>
                </a:solidFill>
                <a:latin typeface="+mn-lt"/>
                <a:ea typeface="+mn-ea"/>
                <a:cs typeface="+mn-cs"/>
              </a:rPr>
              <a:t>Farra</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(2006), S velocity reversal in the mantle transition zone, </a:t>
            </a:r>
            <a:r>
              <a:rPr lang="en-US" sz="1200" b="0" i="0" u="none" strike="noStrike" kern="1200" baseline="0" dirty="0" err="1" smtClean="0">
                <a:solidFill>
                  <a:schemeClr val="tx1"/>
                </a:solidFill>
                <a:latin typeface="+mn-lt"/>
                <a:ea typeface="+mn-ea"/>
                <a:cs typeface="+mn-cs"/>
              </a:rPr>
              <a:t>Geophys</a:t>
            </a:r>
            <a:r>
              <a:rPr lang="en-US" sz="1200" b="0" i="0" u="none" strike="noStrike" kern="1200" baseline="0" dirty="0" smtClean="0">
                <a:solidFill>
                  <a:schemeClr val="tx1"/>
                </a:solidFill>
                <a:latin typeface="+mn-lt"/>
                <a:ea typeface="+mn-ea"/>
                <a:cs typeface="+mn-cs"/>
              </a:rPr>
              <a:t>. </a:t>
            </a:r>
            <a:r>
              <a:rPr lang="hu-HU" sz="1200" b="0" i="0" u="none" strike="noStrike" kern="1200" baseline="0" dirty="0" smtClean="0">
                <a:solidFill>
                  <a:schemeClr val="tx1"/>
                </a:solidFill>
                <a:latin typeface="+mn-lt"/>
                <a:ea typeface="+mn-ea"/>
                <a:cs typeface="+mn-cs"/>
              </a:rPr>
              <a:t>Res. Lett., 33, L18316, doi:10.1029/2006GL027120.</a:t>
            </a:r>
            <a:endParaRPr lang="en-US" dirty="0"/>
          </a:p>
        </p:txBody>
      </p:sp>
      <p:sp>
        <p:nvSpPr>
          <p:cNvPr id="4" name="Slide Number Placeholder 3"/>
          <p:cNvSpPr>
            <a:spLocks noGrp="1"/>
          </p:cNvSpPr>
          <p:nvPr>
            <p:ph type="sldNum" sz="quarter" idx="10"/>
          </p:nvPr>
        </p:nvSpPr>
        <p:spPr/>
        <p:txBody>
          <a:bodyPr/>
          <a:lstStyle/>
          <a:p>
            <a:fld id="{46A27997-BCFD-494E-8B3A-B7940B87CBFE}" type="slidenum">
              <a:rPr lang="en-US" smtClean="0"/>
              <a:t>128</a:t>
            </a:fld>
            <a:endParaRPr lang="en-US"/>
          </a:p>
        </p:txBody>
      </p:sp>
    </p:spTree>
    <p:extLst>
      <p:ext uri="{BB962C8B-B14F-4D97-AF65-F5344CB8AC3E}">
        <p14:creationId xmlns:p14="http://schemas.microsoft.com/office/powerpoint/2010/main" val="13691808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latin typeface="+mn-lt"/>
                <a:ea typeface="+mn-ea"/>
                <a:cs typeface="+mn-cs"/>
                <a:hlinkClick r:id="rId3"/>
              </a:rPr>
              <a:t>Global azimuthal seismic anisotropy and the unique plate-motion deformation of Australia</a:t>
            </a:r>
          </a:p>
          <a:p>
            <a:r>
              <a:rPr lang="en-US" sz="1200" b="0" kern="1200" dirty="0" smtClean="0">
                <a:solidFill>
                  <a:schemeClr val="tx1"/>
                </a:solidFill>
                <a:latin typeface="+mn-lt"/>
                <a:ea typeface="+mn-ea"/>
                <a:cs typeface="+mn-cs"/>
              </a:rPr>
              <a:t>Eric </a:t>
            </a:r>
            <a:r>
              <a:rPr lang="en-US" sz="1200" b="0" kern="1200" dirty="0" err="1" smtClean="0">
                <a:solidFill>
                  <a:schemeClr val="tx1"/>
                </a:solidFill>
                <a:latin typeface="+mn-lt"/>
                <a:ea typeface="+mn-ea"/>
                <a:cs typeface="+mn-cs"/>
              </a:rPr>
              <a:t>Debayle</a:t>
            </a:r>
            <a:r>
              <a:rPr lang="en-US" sz="1200" b="0" kern="1200" dirty="0" smtClean="0">
                <a:solidFill>
                  <a:schemeClr val="tx1"/>
                </a:solidFill>
                <a:latin typeface="+mn-lt"/>
                <a:ea typeface="+mn-ea"/>
                <a:cs typeface="+mn-cs"/>
              </a:rPr>
              <a:t>, Brian Kennett and Keith Priestley.</a:t>
            </a:r>
            <a:r>
              <a:rPr lang="en-US" sz="1200" b="0"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Nature </a:t>
            </a:r>
            <a:r>
              <a:rPr lang="en-US" sz="1200" b="1" i="0" kern="1200" dirty="0" smtClean="0">
                <a:solidFill>
                  <a:schemeClr val="tx1"/>
                </a:solidFill>
                <a:latin typeface="+mn-lt"/>
                <a:ea typeface="+mn-ea"/>
                <a:cs typeface="+mn-cs"/>
              </a:rPr>
              <a:t>433</a:t>
            </a:r>
            <a:r>
              <a:rPr lang="en-US" sz="1200" b="0" i="0" kern="1200" dirty="0" smtClean="0">
                <a:solidFill>
                  <a:schemeClr val="tx1"/>
                </a:solidFill>
                <a:latin typeface="+mn-lt"/>
                <a:ea typeface="+mn-ea"/>
                <a:cs typeface="+mn-cs"/>
              </a:rPr>
              <a:t>, 509-512(3 February 2005)</a:t>
            </a:r>
          </a:p>
          <a:p>
            <a:r>
              <a:rPr lang="fr-FR" sz="1200" b="0" i="0" kern="1200" dirty="0" smtClean="0">
                <a:solidFill>
                  <a:schemeClr val="tx1"/>
                </a:solidFill>
                <a:latin typeface="+mn-lt"/>
                <a:ea typeface="+mn-ea"/>
                <a:cs typeface="+mn-cs"/>
              </a:rPr>
              <a:t>doi:10.1038/nature03247</a:t>
            </a:r>
          </a:p>
          <a:p>
            <a:r>
              <a:rPr lang="fr-FR" sz="1200" b="0" i="0" kern="1200" dirty="0" smtClean="0">
                <a:solidFill>
                  <a:schemeClr val="tx1"/>
                </a:solidFill>
                <a:latin typeface="+mn-lt"/>
                <a:ea typeface="+mn-ea"/>
                <a:cs typeface="+mn-cs"/>
                <a:hlinkClick r:id="rId3"/>
              </a:rPr>
              <a:t>back to article</a:t>
            </a:r>
          </a:p>
          <a:p>
            <a:endParaRPr lang="fr-FR"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129</a:t>
            </a:fld>
            <a:endParaRPr lang="en-US"/>
          </a:p>
        </p:txBody>
      </p:sp>
    </p:spTree>
    <p:extLst>
      <p:ext uri="{BB962C8B-B14F-4D97-AF65-F5344CB8AC3E}">
        <p14:creationId xmlns:p14="http://schemas.microsoft.com/office/powerpoint/2010/main" val="1018061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polarization seismic anisotropy in the MTZ is between those developed by the horizontal and vertical flows in the MTZ based on the </a:t>
            </a:r>
            <a:r>
              <a:rPr lang="en-US" sz="1200" b="0" i="0" u="none" strike="noStrike" kern="1200" baseline="0" dirty="0" err="1" smtClean="0">
                <a:solidFill>
                  <a:schemeClr val="tx1"/>
                </a:solidFill>
                <a:latin typeface="+mn-lt"/>
                <a:ea typeface="+mn-ea"/>
                <a:cs typeface="+mn-cs"/>
              </a:rPr>
              <a:t>wadsleyite</a:t>
            </a:r>
            <a:r>
              <a:rPr lang="en-US" sz="1200" b="0" i="0" u="none" strike="noStrike" kern="1200" baseline="0" dirty="0" smtClean="0">
                <a:solidFill>
                  <a:schemeClr val="tx1"/>
                </a:solidFill>
                <a:latin typeface="+mn-lt"/>
                <a:ea typeface="+mn-ea"/>
                <a:cs typeface="+mn-cs"/>
              </a:rPr>
              <a:t> CPO. Under the assumption that the </a:t>
            </a:r>
            <a:r>
              <a:rPr lang="en-US" sz="1200" b="0" i="0" u="none" strike="noStrike" kern="1200" baseline="0" dirty="0" err="1" smtClean="0">
                <a:solidFill>
                  <a:schemeClr val="tx1"/>
                </a:solidFill>
                <a:latin typeface="+mn-lt"/>
                <a:ea typeface="+mn-ea"/>
                <a:cs typeface="+mn-cs"/>
              </a:rPr>
              <a:t>wadsleyite</a:t>
            </a:r>
            <a:r>
              <a:rPr lang="en-US" sz="1200" b="0" i="0" u="none" strike="noStrike" kern="1200" baseline="0" dirty="0" smtClean="0">
                <a:solidFill>
                  <a:schemeClr val="tx1"/>
                </a:solidFill>
                <a:latin typeface="+mn-lt"/>
                <a:ea typeface="+mn-ea"/>
                <a:cs typeface="+mn-cs"/>
              </a:rPr>
              <a:t> CPO observed</a:t>
            </a:r>
          </a:p>
          <a:p>
            <a:r>
              <a:rPr lang="en-US" sz="1200" b="0" i="0" u="none" strike="noStrike" kern="1200" baseline="0" dirty="0" smtClean="0">
                <a:solidFill>
                  <a:schemeClr val="tx1"/>
                </a:solidFill>
                <a:latin typeface="+mn-lt"/>
                <a:ea typeface="+mn-ea"/>
                <a:cs typeface="+mn-cs"/>
              </a:rPr>
              <a:t>in the present study dominates in the MTZ, the </a:t>
            </a:r>
            <a:r>
              <a:rPr lang="en-US" sz="1200" b="0" i="0" u="none" strike="noStrike" kern="1200" baseline="0" dirty="0" err="1" smtClean="0">
                <a:solidFill>
                  <a:schemeClr val="tx1"/>
                </a:solidFill>
                <a:latin typeface="+mn-lt"/>
                <a:ea typeface="+mn-ea"/>
                <a:cs typeface="+mn-cs"/>
              </a:rPr>
              <a:t>polarizationanisotropy</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V</a:t>
            </a:r>
            <a:r>
              <a:rPr lang="en-US" sz="1200" b="0" i="0" u="none" strike="noStrike" kern="1200" baseline="0" dirty="0" smtClean="0">
                <a:solidFill>
                  <a:schemeClr val="tx1"/>
                </a:solidFill>
                <a:latin typeface="+mn-lt"/>
                <a:ea typeface="+mn-ea"/>
                <a:cs typeface="+mn-cs"/>
              </a:rPr>
              <a:t>SH/</a:t>
            </a:r>
            <a:r>
              <a:rPr lang="en-US" sz="1200" b="1" i="0" u="none" strike="noStrike" kern="1200" baseline="0" dirty="0" smtClean="0">
                <a:solidFill>
                  <a:schemeClr val="tx1"/>
                </a:solidFill>
                <a:latin typeface="+mn-lt"/>
                <a:ea typeface="+mn-ea"/>
                <a:cs typeface="+mn-cs"/>
              </a:rPr>
              <a:t>V</a:t>
            </a:r>
            <a:r>
              <a:rPr lang="en-US" sz="1200" b="0" i="0" u="none" strike="noStrike" kern="1200" baseline="0" dirty="0" smtClean="0">
                <a:solidFill>
                  <a:schemeClr val="tx1"/>
                </a:solidFill>
                <a:latin typeface="+mn-lt"/>
                <a:ea typeface="+mn-ea"/>
                <a:cs typeface="+mn-cs"/>
              </a:rPr>
              <a:t>SV: 0.992–0.996 ± 0.002) reported by </a:t>
            </a:r>
            <a:r>
              <a:rPr lang="en-US" sz="1200" b="0" i="0" u="none" strike="noStrike" kern="1200" baseline="0" dirty="0" err="1" smtClean="0">
                <a:solidFill>
                  <a:schemeClr val="tx1"/>
                </a:solidFill>
                <a:latin typeface="+mn-lt"/>
                <a:ea typeface="+mn-ea"/>
                <a:cs typeface="+mn-cs"/>
              </a:rPr>
              <a:t>Visser</a:t>
            </a:r>
            <a:r>
              <a:rPr lang="en-US" sz="1200" b="0" i="0" u="none" strike="noStrike" kern="1200" baseline="0" dirty="0" smtClean="0">
                <a:solidFill>
                  <a:schemeClr val="tx1"/>
                </a:solidFill>
                <a:latin typeface="+mn-lt"/>
                <a:ea typeface="+mn-ea"/>
                <a:cs typeface="+mn-cs"/>
              </a:rPr>
              <a:t> et al. (2008) can be attributed to predominance of the </a:t>
            </a:r>
            <a:r>
              <a:rPr lang="en-US" sz="1200" b="0" i="0" u="none" strike="noStrike" kern="1200" baseline="0" dirty="0" err="1" smtClean="0">
                <a:solidFill>
                  <a:schemeClr val="tx1"/>
                </a:solidFill>
                <a:latin typeface="+mn-lt"/>
                <a:ea typeface="+mn-ea"/>
                <a:cs typeface="+mn-cs"/>
              </a:rPr>
              <a:t>horizontalflow</a:t>
            </a:r>
            <a:r>
              <a:rPr lang="en-US" sz="1200" b="0" i="0" u="none" strike="noStrike" kern="1200" baseline="0" dirty="0" smtClean="0">
                <a:solidFill>
                  <a:schemeClr val="tx1"/>
                </a:solidFill>
                <a:latin typeface="+mn-lt"/>
                <a:ea typeface="+mn-ea"/>
                <a:cs typeface="+mn-cs"/>
              </a:rPr>
              <a:t> in the MTZ with small contribution of the vertical flow. In contrast, the polarization anisotropy, </a:t>
            </a:r>
            <a:r>
              <a:rPr lang="en-US" sz="1200" b="1" i="0" u="none" strike="noStrike" kern="1200" baseline="0" dirty="0" smtClean="0">
                <a:solidFill>
                  <a:schemeClr val="tx1"/>
                </a:solidFill>
                <a:latin typeface="+mn-lt"/>
                <a:ea typeface="+mn-ea"/>
                <a:cs typeface="+mn-cs"/>
              </a:rPr>
              <a:t>V</a:t>
            </a:r>
            <a:r>
              <a:rPr lang="en-US" sz="1200" b="0" i="0" u="none" strike="noStrike" kern="1200" baseline="0" dirty="0" smtClean="0">
                <a:solidFill>
                  <a:schemeClr val="tx1"/>
                </a:solidFill>
                <a:latin typeface="+mn-lt"/>
                <a:ea typeface="+mn-ea"/>
                <a:cs typeface="+mn-cs"/>
              </a:rPr>
              <a:t>SH/</a:t>
            </a:r>
            <a:r>
              <a:rPr lang="en-US" sz="1200" b="1" i="0" u="none" strike="noStrike" kern="1200" baseline="0" dirty="0" smtClean="0">
                <a:solidFill>
                  <a:schemeClr val="tx1"/>
                </a:solidFill>
                <a:latin typeface="+mn-lt"/>
                <a:ea typeface="+mn-ea"/>
                <a:cs typeface="+mn-cs"/>
              </a:rPr>
              <a:t>V</a:t>
            </a:r>
            <a:r>
              <a:rPr lang="en-US" sz="1200" b="0" i="0" u="none" strike="noStrike" kern="1200" baseline="0" dirty="0" smtClean="0">
                <a:solidFill>
                  <a:schemeClr val="tx1"/>
                </a:solidFill>
                <a:latin typeface="+mn-lt"/>
                <a:ea typeface="+mn-ea"/>
                <a:cs typeface="+mn-cs"/>
              </a:rPr>
              <a:t>SV, of 1.002–1.005, </a:t>
            </a:r>
            <a:r>
              <a:rPr lang="en-US" sz="1200" b="0" i="0" u="none" strike="noStrike" kern="1200" baseline="0" dirty="0" err="1" smtClean="0">
                <a:solidFill>
                  <a:schemeClr val="tx1"/>
                </a:solidFill>
                <a:latin typeface="+mn-lt"/>
                <a:ea typeface="+mn-ea"/>
                <a:cs typeface="+mn-cs"/>
              </a:rPr>
              <a:t>whichwas</a:t>
            </a:r>
            <a:r>
              <a:rPr lang="en-US" sz="1200" b="0" i="0" u="none" strike="noStrike" kern="1200" baseline="0" dirty="0" smtClean="0">
                <a:solidFill>
                  <a:schemeClr val="tx1"/>
                </a:solidFill>
                <a:latin typeface="+mn-lt"/>
                <a:ea typeface="+mn-ea"/>
                <a:cs typeface="+mn-cs"/>
              </a:rPr>
              <a:t> reported by the previous seismological observation (</a:t>
            </a:r>
            <a:r>
              <a:rPr lang="en-US" sz="1200" b="0" i="0" u="none" strike="noStrike" kern="1200" baseline="0" dirty="0" err="1" smtClean="0">
                <a:solidFill>
                  <a:schemeClr val="tx1"/>
                </a:solidFill>
                <a:latin typeface="+mn-lt"/>
                <a:ea typeface="+mn-ea"/>
                <a:cs typeface="+mn-cs"/>
              </a:rPr>
              <a:t>Montagnerand</a:t>
            </a:r>
            <a:r>
              <a:rPr lang="en-US" sz="1200" b="0" i="0" u="none" strike="noStrike" kern="1200" baseline="0" dirty="0" smtClean="0">
                <a:solidFill>
                  <a:schemeClr val="tx1"/>
                </a:solidFill>
                <a:latin typeface="+mn-lt"/>
                <a:ea typeface="+mn-ea"/>
                <a:cs typeface="+mn-cs"/>
              </a:rPr>
              <a:t> Kennett, 1996), is explained by predominance of the </a:t>
            </a:r>
            <a:r>
              <a:rPr lang="en-US" sz="1200" b="0" i="0" u="none" strike="noStrike" kern="1200" baseline="0" dirty="0" err="1" smtClean="0">
                <a:solidFill>
                  <a:schemeClr val="tx1"/>
                </a:solidFill>
                <a:latin typeface="+mn-lt"/>
                <a:ea typeface="+mn-ea"/>
                <a:cs typeface="+mn-cs"/>
              </a:rPr>
              <a:t>verticalflow</a:t>
            </a:r>
            <a:r>
              <a:rPr lang="en-US" sz="1200" b="0" i="0" u="none" strike="noStrike" kern="1200" baseline="0" dirty="0" smtClean="0">
                <a:solidFill>
                  <a:schemeClr val="tx1"/>
                </a:solidFill>
                <a:latin typeface="+mn-lt"/>
                <a:ea typeface="+mn-ea"/>
                <a:cs typeface="+mn-cs"/>
              </a:rPr>
              <a:t> in the MTZ with small contribution of the horizontal flow.</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11</a:t>
            </a:fld>
            <a:endParaRPr lang="en-US"/>
          </a:p>
        </p:txBody>
      </p:sp>
    </p:spTree>
    <p:extLst>
      <p:ext uri="{BB962C8B-B14F-4D97-AF65-F5344CB8AC3E}">
        <p14:creationId xmlns:p14="http://schemas.microsoft.com/office/powerpoint/2010/main" val="6055249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latin typeface="+mn-lt"/>
                <a:ea typeface="+mn-ea"/>
                <a:cs typeface="+mn-cs"/>
                <a:hlinkClick r:id="rId3"/>
              </a:rPr>
              <a:t>37. Beghein C., Trampert J., 2004. Probability density functions for radial anisotropy: implications for the upper 1200 km of the mantle, Earth Planet. Sci. Lett., 217, 151-162.</a:t>
            </a:r>
            <a:r>
              <a:rPr lang="en-US" sz="1200" b="0" i="0" u="none" strike="noStrike" kern="1200" baseline="0" dirty="0" smtClean="0">
                <a:solidFill>
                  <a:schemeClr val="tx1"/>
                </a:solidFill>
                <a:latin typeface="+mn-lt"/>
                <a:ea typeface="+mn-ea"/>
                <a:cs typeface="+mn-cs"/>
              </a:rPr>
              <a:t>This anisotropy remained undetected for so long because long-period fundamental mode Love waves, though sensitive to the transition zone, show little sensitivity to G, and E has a small amplitude in the</a:t>
            </a:r>
          </a:p>
          <a:p>
            <a:r>
              <a:rPr lang="en-US" sz="1200" b="0" i="0" u="none" strike="noStrike" kern="1200" baseline="0" dirty="0" smtClean="0">
                <a:solidFill>
                  <a:schemeClr val="tx1"/>
                </a:solidFill>
                <a:latin typeface="+mn-lt"/>
                <a:ea typeface="+mn-ea"/>
                <a:cs typeface="+mn-cs"/>
              </a:rPr>
              <a:t>transition zone. Long-period Rayleigh waves suffer from tradeoff between G, B, and H are thus difficult to analyze. Only Love wave overtones have the right sensitivity to G and E in the</a:t>
            </a:r>
          </a:p>
          <a:p>
            <a:r>
              <a:rPr lang="en-US" sz="1200" b="0" i="0" u="none" strike="noStrike" kern="1200" baseline="0" dirty="0" smtClean="0">
                <a:solidFill>
                  <a:schemeClr val="tx1"/>
                </a:solidFill>
                <a:latin typeface="+mn-lt"/>
                <a:ea typeface="+mn-ea"/>
                <a:cs typeface="+mn-cs"/>
              </a:rPr>
              <a:t>transition zone.</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130</a:t>
            </a:fld>
            <a:endParaRPr lang="en-US"/>
          </a:p>
        </p:txBody>
      </p:sp>
    </p:spTree>
    <p:extLst>
      <p:ext uri="{BB962C8B-B14F-4D97-AF65-F5344CB8AC3E}">
        <p14:creationId xmlns:p14="http://schemas.microsoft.com/office/powerpoint/2010/main" val="1245092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Katzman</a:t>
            </a:r>
            <a:r>
              <a:rPr lang="en-US" dirty="0" smtClean="0"/>
              <a:t> et al. There is a large LVA SW of Hawaii that</a:t>
            </a:r>
            <a:r>
              <a:rPr lang="en-US" baseline="0" dirty="0" smtClean="0"/>
              <a:t> may represent the previous position of </a:t>
            </a:r>
            <a:r>
              <a:rPr lang="en-US" baseline="0" dirty="0" err="1" smtClean="0"/>
              <a:t>Shatsky</a:t>
            </a:r>
            <a:r>
              <a:rPr lang="en-US" baseline="0" dirty="0" smtClean="0"/>
              <a:t> Rise.</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131</a:t>
            </a:fld>
            <a:endParaRPr lang="en-US"/>
          </a:p>
        </p:txBody>
      </p:sp>
    </p:spTree>
    <p:extLst>
      <p:ext uri="{BB962C8B-B14F-4D97-AF65-F5344CB8AC3E}">
        <p14:creationId xmlns:p14="http://schemas.microsoft.com/office/powerpoint/2010/main" val="39664068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Trampert</a:t>
            </a:r>
            <a:r>
              <a:rPr lang="en-US" dirty="0" smtClean="0"/>
              <a:t>…</a:t>
            </a:r>
            <a:r>
              <a:rPr lang="en-US" sz="1200" b="0" i="0" u="none" strike="noStrike" kern="1200" baseline="0" dirty="0" smtClean="0">
                <a:solidFill>
                  <a:schemeClr val="tx1"/>
                </a:solidFill>
                <a:latin typeface="+mn-lt"/>
                <a:ea typeface="+mn-ea"/>
                <a:cs typeface="+mn-cs"/>
              </a:rPr>
              <a:t> The fact that the anisotropy varies with the age of the ocean floor in the transition zone, and that the anisotropic signal observed in the uppermost mantle seems to extend</a:t>
            </a:r>
          </a:p>
          <a:p>
            <a:r>
              <a:rPr lang="en-US" sz="1200" b="0" i="0" u="none" strike="noStrike" kern="1200" baseline="0" dirty="0" smtClean="0">
                <a:solidFill>
                  <a:schemeClr val="tx1"/>
                </a:solidFill>
                <a:latin typeface="+mn-lt"/>
                <a:ea typeface="+mn-ea"/>
                <a:cs typeface="+mn-cs"/>
              </a:rPr>
              <a:t>deeper beneath young oceans but not beneath old ones, could be an indication that ridges have some deep connection. This connection is most likely chemical in origin… </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132</a:t>
            </a:fld>
            <a:endParaRPr lang="en-US"/>
          </a:p>
        </p:txBody>
      </p:sp>
    </p:spTree>
    <p:extLst>
      <p:ext uri="{BB962C8B-B14F-4D97-AF65-F5344CB8AC3E}">
        <p14:creationId xmlns:p14="http://schemas.microsoft.com/office/powerpoint/2010/main" val="38049344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Anisotropy below &lt;50 Ma </a:t>
            </a:r>
            <a:r>
              <a:rPr lang="en-US" sz="1200" b="0" i="0" u="none" strike="noStrike" kern="1200" baseline="0" dirty="0" err="1" smtClean="0">
                <a:solidFill>
                  <a:schemeClr val="tx1"/>
                </a:solidFill>
                <a:latin typeface="+mn-lt"/>
                <a:ea typeface="+mn-ea"/>
                <a:cs typeface="+mn-cs"/>
              </a:rPr>
              <a:t>ocen</a:t>
            </a:r>
            <a:r>
              <a:rPr lang="en-US" sz="1200" b="0" i="0" u="none" strike="noStrike" kern="1200" baseline="0" dirty="0" smtClean="0">
                <a:solidFill>
                  <a:schemeClr val="tx1"/>
                </a:solidFill>
                <a:latin typeface="+mn-lt"/>
                <a:ea typeface="+mn-ea"/>
                <a:cs typeface="+mn-cs"/>
              </a:rPr>
              <a:t> is lower (usually less than half) than under older oceans until one reaches 400-670 km… P wave anisotropy is always of opposite sign…Shear wave anisotropy with </a:t>
            </a:r>
            <a:r>
              <a:rPr lang="en-US" sz="1200" b="1" i="0" u="none" strike="noStrike" kern="1200" baseline="0" dirty="0" smtClean="0">
                <a:solidFill>
                  <a:schemeClr val="tx1"/>
                </a:solidFill>
                <a:latin typeface="+mn-lt"/>
                <a:ea typeface="+mn-ea"/>
                <a:cs typeface="+mn-cs"/>
              </a:rPr>
              <a:t>V</a:t>
            </a:r>
            <a:r>
              <a:rPr lang="en-US" sz="1200" b="0" i="0" u="none" strike="noStrike" kern="1200" baseline="0" dirty="0" smtClean="0">
                <a:solidFill>
                  <a:schemeClr val="tx1"/>
                </a:solidFill>
                <a:latin typeface="+mn-lt"/>
                <a:ea typeface="+mn-ea"/>
                <a:cs typeface="+mn-cs"/>
              </a:rPr>
              <a:t>SH </a:t>
            </a:r>
            <a:r>
              <a:rPr lang="en-US" sz="1200" b="1" i="0" u="none" strike="noStrike" kern="1200" baseline="0" dirty="0" smtClean="0">
                <a:solidFill>
                  <a:schemeClr val="tx1"/>
                </a:solidFill>
                <a:latin typeface="+mn-lt"/>
                <a:ea typeface="+mn-ea"/>
                <a:cs typeface="+mn-cs"/>
              </a:rPr>
              <a:t>&gt; V</a:t>
            </a:r>
            <a:r>
              <a:rPr lang="en-US" sz="1200" b="0" i="0" u="none" strike="noStrike" kern="1200" baseline="0" dirty="0" smtClean="0">
                <a:solidFill>
                  <a:schemeClr val="tx1"/>
                </a:solidFill>
                <a:latin typeface="+mn-lt"/>
                <a:ea typeface="+mn-ea"/>
                <a:cs typeface="+mn-cs"/>
              </a:rPr>
              <a:t>SV  is found down to the transition zone, most likely occurring beneath oceans (and stronger for young oceanic areas than for old ones) and not beneath continents. P-wave anisotropy and </a:t>
            </a:r>
            <a:r>
              <a:rPr lang="en-US" sz="1200" b="1" i="0" u="none" strike="noStrike" kern="1200" baseline="0" dirty="0" err="1" smtClean="0">
                <a:solidFill>
                  <a:schemeClr val="tx1"/>
                </a:solidFill>
                <a:latin typeface="+mn-lt"/>
                <a:ea typeface="+mn-ea"/>
                <a:cs typeface="+mn-cs"/>
              </a:rPr>
              <a:t>η</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 are similar : they both change sign below 220 km depth beneath old oceans and continental regions. For young oceans the positive signal for </a:t>
            </a:r>
            <a:r>
              <a:rPr lang="en-US" sz="1200" b="1" i="0" u="none" strike="noStrike" kern="1200" baseline="0" dirty="0" err="1" smtClean="0">
                <a:solidFill>
                  <a:schemeClr val="tx1"/>
                </a:solidFill>
                <a:latin typeface="+mn-lt"/>
                <a:ea typeface="+mn-ea"/>
                <a:cs typeface="+mn-cs"/>
              </a:rPr>
              <a:t>φ</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 and </a:t>
            </a:r>
            <a:r>
              <a:rPr lang="en-US" sz="1200" b="1" i="0" u="none" strike="noStrike" kern="1200" baseline="0" dirty="0" err="1" smtClean="0">
                <a:solidFill>
                  <a:schemeClr val="tx1"/>
                </a:solidFill>
                <a:latin typeface="+mn-lt"/>
                <a:ea typeface="+mn-ea"/>
                <a:cs typeface="+mn-cs"/>
              </a:rPr>
              <a:t>η</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 observed in the uppermost mantle extends slightly deeper than beneath older oceans. The ratio </a:t>
            </a:r>
            <a:r>
              <a:rPr lang="en-US" sz="1200" b="1" i="0" u="none" strike="noStrike" kern="1200" baseline="0" dirty="0" smtClean="0">
                <a:solidFill>
                  <a:schemeClr val="tx1"/>
                </a:solidFill>
                <a:latin typeface="+mn-lt"/>
                <a:ea typeface="+mn-ea"/>
                <a:cs typeface="+mn-cs"/>
              </a:rPr>
              <a:t>R </a:t>
            </a:r>
            <a:r>
              <a:rPr lang="en-US" sz="1200" b="0"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dlnV</a:t>
            </a:r>
            <a:r>
              <a:rPr lang="en-US" sz="1200" b="0" i="0" u="none" strike="noStrike" kern="1200" baseline="0" dirty="0" err="1" smtClean="0">
                <a:solidFill>
                  <a:schemeClr val="tx1"/>
                </a:solidFill>
                <a:latin typeface="+mn-lt"/>
                <a:ea typeface="+mn-ea"/>
                <a:cs typeface="+mn-cs"/>
              </a:rPr>
              <a:t>s</a:t>
            </a:r>
            <a:r>
              <a:rPr lang="en-US" sz="1200" b="1" i="0" u="none" strike="noStrike" kern="1200" baseline="0" dirty="0" smtClean="0">
                <a:solidFill>
                  <a:schemeClr val="tx1"/>
                </a:solidFill>
                <a:latin typeface="+mn-lt"/>
                <a:ea typeface="+mn-ea"/>
                <a:cs typeface="+mn-cs"/>
              </a:rPr>
              <a:t>/</a:t>
            </a:r>
            <a:r>
              <a:rPr lang="en-US" sz="1200" b="1" i="0" u="none" strike="noStrike" kern="1200" baseline="0" dirty="0" err="1" smtClean="0">
                <a:solidFill>
                  <a:schemeClr val="tx1"/>
                </a:solidFill>
                <a:latin typeface="+mn-lt"/>
                <a:ea typeface="+mn-ea"/>
                <a:cs typeface="+mn-cs"/>
              </a:rPr>
              <a:t>dlnV</a:t>
            </a:r>
            <a:r>
              <a:rPr lang="en-US" sz="1200" b="0" i="0" u="none" strike="noStrike" kern="1200" baseline="0" dirty="0" err="1"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  suggests that there is good evidence that a chemical component is responsible for the anomalies in most places at depths greater than 220 km.</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133</a:t>
            </a:fld>
            <a:endParaRPr lang="en-US"/>
          </a:p>
        </p:txBody>
      </p:sp>
    </p:spTree>
    <p:extLst>
      <p:ext uri="{BB962C8B-B14F-4D97-AF65-F5344CB8AC3E}">
        <p14:creationId xmlns:p14="http://schemas.microsoft.com/office/powerpoint/2010/main" val="24983504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2BEFFF2-9A58-F041-8497-0298A165DF35}" type="slidenum">
              <a:rPr lang="en-US" sz="1200"/>
              <a:pPr eaLnBrk="1" fontAlgn="base" hangingPunct="1">
                <a:spcBef>
                  <a:spcPct val="0"/>
                </a:spcBef>
                <a:spcAft>
                  <a:spcPct val="0"/>
                </a:spcAft>
              </a:pPr>
              <a:t>134</a:t>
            </a:fld>
            <a:endParaRPr lang="en-US" sz="1200"/>
          </a:p>
        </p:txBody>
      </p:sp>
      <p:sp>
        <p:nvSpPr>
          <p:cNvPr id="14643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Why are ridge basalts cold?...ridge mantle is cold and ambient </a:t>
            </a:r>
            <a:r>
              <a:rPr lang="en-US" dirty="0" err="1" smtClean="0">
                <a:latin typeface="Calibri" charset="0"/>
              </a:rPr>
              <a:t>geotherms</a:t>
            </a:r>
            <a:r>
              <a:rPr lang="en-US" dirty="0" smtClean="0">
                <a:latin typeface="Calibri" charset="0"/>
              </a:rPr>
              <a:t> in an internally heated mantle are </a:t>
            </a:r>
            <a:r>
              <a:rPr lang="en-US" dirty="0" err="1" smtClean="0">
                <a:latin typeface="Calibri" charset="0"/>
              </a:rPr>
              <a:t>subadiabatic</a:t>
            </a:r>
            <a:r>
              <a:rPr lang="en-US" dirty="0" smtClean="0">
                <a:latin typeface="Calibri" charset="0"/>
              </a:rPr>
              <a:t>. The deeper the source the lower the Tp.</a:t>
            </a:r>
            <a:endParaRPr lang="en-US" dirty="0">
              <a:latin typeface="Calibri"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Hawaii is on the edge </a:t>
            </a:r>
            <a:r>
              <a:rPr lang="en-US" dirty="0" err="1" smtClean="0"/>
              <a:t>pf</a:t>
            </a:r>
            <a:r>
              <a:rPr lang="en-US" dirty="0" smtClean="0"/>
              <a:t> a LVA that</a:t>
            </a:r>
            <a:r>
              <a:rPr lang="en-US" baseline="0" dirty="0" smtClean="0"/>
              <a:t> extends toward the EPR (see FIGURE 11   ). FIGURE 4 of Phipps Morgan et al.  </a:t>
            </a:r>
            <a:r>
              <a:rPr lang="pt-BR" sz="1200" b="0" i="0" u="none" strike="noStrike" kern="1200" baseline="0" dirty="0" smtClean="0">
                <a:solidFill>
                  <a:schemeClr val="tx1"/>
                </a:solidFill>
                <a:latin typeface="+mn-lt"/>
                <a:ea typeface="+mn-ea"/>
                <a:cs typeface="+mn-cs"/>
              </a:rPr>
              <a:t>JOURNAL OF GEOPHYSICAL RESEARCH VOL. 100,NO. B7, </a:t>
            </a:r>
            <a:r>
              <a:rPr lang="pt-BR" sz="1200" b="0" i="0" u="none" strike="noStrike" kern="1200" baseline="0" dirty="0" err="1" smtClean="0">
                <a:solidFill>
                  <a:schemeClr val="tx1"/>
                </a:solidFill>
                <a:latin typeface="+mn-lt"/>
                <a:ea typeface="+mn-ea"/>
                <a:cs typeface="+mn-cs"/>
              </a:rPr>
              <a:t>P</a:t>
            </a:r>
            <a:r>
              <a:rPr lang="pt-BR" sz="1200" b="0" i="0" u="none" strike="noStrike" kern="1200" baseline="0" dirty="0" smtClean="0">
                <a:solidFill>
                  <a:schemeClr val="tx1"/>
                </a:solidFill>
                <a:latin typeface="+mn-lt"/>
                <a:ea typeface="+mn-ea"/>
                <a:cs typeface="+mn-cs"/>
              </a:rPr>
              <a:t> AGES1 2,753-12,76J7 </a:t>
            </a:r>
            <a:r>
              <a:rPr lang="pt-BR" sz="1200" b="0" i="0" u="none" strike="noStrike" kern="1200" baseline="0" dirty="0" err="1" smtClean="0">
                <a:solidFill>
                  <a:schemeClr val="tx1"/>
                </a:solidFill>
                <a:latin typeface="+mn-lt"/>
                <a:ea typeface="+mn-ea"/>
                <a:cs typeface="+mn-cs"/>
              </a:rPr>
              <a:t>jU</a:t>
            </a:r>
            <a:r>
              <a:rPr lang="pt-BR" sz="1200" b="0" i="0" u="none" strike="noStrike" kern="1200" baseline="0" dirty="0" smtClean="0">
                <a:solidFill>
                  <a:schemeClr val="tx1"/>
                </a:solidFill>
                <a:latin typeface="+mn-lt"/>
                <a:ea typeface="+mn-ea"/>
                <a:cs typeface="+mn-cs"/>
              </a:rPr>
              <a:t> LY 10,1995</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135</a:t>
            </a:fld>
            <a:endParaRPr lang="en-US"/>
          </a:p>
        </p:txBody>
      </p:sp>
    </p:spTree>
    <p:extLst>
      <p:ext uri="{BB962C8B-B14F-4D97-AF65-F5344CB8AC3E}">
        <p14:creationId xmlns:p14="http://schemas.microsoft.com/office/powerpoint/2010/main" val="42386534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 OIBs are extracted 30-50 km deeper than inferred from the 1300 C isotherm; and can be 180-300 C hotter.</a:t>
            </a:r>
            <a:endParaRPr lang="en-US" dirty="0"/>
          </a:p>
        </p:txBody>
      </p:sp>
      <p:sp>
        <p:nvSpPr>
          <p:cNvPr id="4" name="Slide Number Placeholder 3"/>
          <p:cNvSpPr>
            <a:spLocks noGrp="1"/>
          </p:cNvSpPr>
          <p:nvPr>
            <p:ph type="sldNum" sz="quarter" idx="10"/>
          </p:nvPr>
        </p:nvSpPr>
        <p:spPr/>
        <p:txBody>
          <a:bodyPr/>
          <a:lstStyle/>
          <a:p>
            <a:fld id="{EC21E9AB-C524-D547-B835-7B21ADC428B9}" type="slidenum">
              <a:rPr lang="en-US" smtClean="0"/>
              <a:t>136</a:t>
            </a:fld>
            <a:endParaRPr lang="en-US"/>
          </a:p>
        </p:txBody>
      </p:sp>
    </p:spTree>
    <p:extLst>
      <p:ext uri="{BB962C8B-B14F-4D97-AF65-F5344CB8AC3E}">
        <p14:creationId xmlns:p14="http://schemas.microsoft.com/office/powerpoint/2010/main" val="35609290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4. Estimates of LAB depths versus average depths of equilibration for island averaged, primary OIB compositions (A: Island-averaged OIBs from all the ocean islands compiled in</a:t>
            </a:r>
          </a:p>
          <a:p>
            <a:r>
              <a:rPr lang="en-US" sz="1200" b="0" i="0" u="none" strike="noStrike" kern="1200" baseline="0" dirty="0" smtClean="0">
                <a:solidFill>
                  <a:schemeClr val="tx1"/>
                </a:solidFill>
                <a:latin typeface="+mn-lt"/>
                <a:ea typeface="+mn-ea"/>
                <a:cs typeface="+mn-cs"/>
              </a:rPr>
              <a:t>our study; B: Island-averaged OIBs with </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45 wt.% SiO2). The mean depth of melt</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mantle equilibration is based on melt silica activity barometer of Lee et al. (2009), which assumes</a:t>
            </a:r>
          </a:p>
          <a:p>
            <a:r>
              <a:rPr lang="en-US" sz="1200" b="0" i="0" u="none" strike="noStrike" kern="1200" baseline="0" dirty="0" smtClean="0">
                <a:solidFill>
                  <a:schemeClr val="tx1"/>
                </a:solidFill>
                <a:latin typeface="+mn-lt"/>
                <a:ea typeface="+mn-ea"/>
                <a:cs typeface="+mn-cs"/>
              </a:rPr>
              <a:t>that the melt derives from an </a:t>
            </a:r>
            <a:r>
              <a:rPr lang="en-US" sz="1200" b="0" i="0" u="none" strike="noStrike" kern="1200" baseline="0" dirty="0" err="1" smtClean="0">
                <a:solidFill>
                  <a:schemeClr val="tx1"/>
                </a:solidFill>
                <a:latin typeface="+mn-lt"/>
                <a:ea typeface="+mn-ea"/>
                <a:cs typeface="+mn-cs"/>
              </a:rPr>
              <a:t>olivine+opx</a:t>
            </a:r>
            <a:r>
              <a:rPr lang="en-US" sz="1200" b="0" i="0" u="none" strike="noStrike" kern="1200" baseline="0" dirty="0" smtClean="0">
                <a:solidFill>
                  <a:schemeClr val="tx1"/>
                </a:solidFill>
                <a:latin typeface="+mn-lt"/>
                <a:ea typeface="+mn-ea"/>
                <a:cs typeface="+mn-cs"/>
              </a:rPr>
              <a:t> bearing source. We note that melt</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mantle equilibration depths for many ocean islands in panel (A) are likely overestimates as the</a:t>
            </a:r>
          </a:p>
          <a:p>
            <a:r>
              <a:rPr lang="en-US" sz="1200" b="0" i="0" u="none" strike="noStrike" kern="1200" baseline="0" dirty="0" smtClean="0">
                <a:solidFill>
                  <a:schemeClr val="tx1"/>
                </a:solidFill>
                <a:latin typeface="+mn-lt"/>
                <a:ea typeface="+mn-ea"/>
                <a:cs typeface="+mn-cs"/>
              </a:rPr>
              <a:t>barometer (Lee et al., 2009) is not particularly calibrated for silica-</a:t>
            </a:r>
            <a:r>
              <a:rPr lang="en-US" sz="1200" b="0" i="0" u="none" strike="noStrike" kern="1200" baseline="0" dirty="0" err="1" smtClean="0">
                <a:solidFill>
                  <a:schemeClr val="tx1"/>
                </a:solidFill>
                <a:latin typeface="+mn-lt"/>
                <a:ea typeface="+mn-ea"/>
                <a:cs typeface="+mn-cs"/>
              </a:rPr>
              <a:t>undersaturated</a:t>
            </a:r>
            <a:r>
              <a:rPr lang="en-US" sz="1200" b="0" i="0" u="none" strike="noStrike" kern="1200" baseline="0" dirty="0" smtClean="0">
                <a:solidFill>
                  <a:schemeClr val="tx1"/>
                </a:solidFill>
                <a:latin typeface="+mn-lt"/>
                <a:ea typeface="+mn-ea"/>
                <a:cs typeface="+mn-cs"/>
              </a:rPr>
              <a:t> mantle melts. The data points plotting above the 1:1 line suggests apparent depth of equilibration</a:t>
            </a:r>
          </a:p>
          <a:p>
            <a:r>
              <a:rPr lang="en-US" sz="1200" b="0" i="0" u="none" strike="noStrike" kern="1200" baseline="0" dirty="0" smtClean="0">
                <a:solidFill>
                  <a:schemeClr val="tx1"/>
                </a:solidFill>
                <a:latin typeface="+mn-lt"/>
                <a:ea typeface="+mn-ea"/>
                <a:cs typeface="+mn-cs"/>
              </a:rPr>
              <a:t>in the oceanic lithosphere whereas islands plotting below the line reflect average melt</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mantle equilibration deeper than LAB. The plots suggest that most of the primary OIBs (even</a:t>
            </a:r>
          </a:p>
          <a:p>
            <a:r>
              <a:rPr lang="en-US" sz="1200" b="0" i="0" u="none" strike="noStrike" kern="1200" baseline="0" dirty="0" smtClean="0">
                <a:solidFill>
                  <a:schemeClr val="tx1"/>
                </a:solidFill>
                <a:latin typeface="+mn-lt"/>
                <a:ea typeface="+mn-ea"/>
                <a:cs typeface="+mn-cs"/>
              </a:rPr>
              <a:t>when only the OIBs with </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45 wt.% SiO2 are considered) globally derive from depths greater than LAB. The only apparent exception is Hawaii, where many of its islands seem to have</a:t>
            </a:r>
          </a:p>
          <a:p>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average</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melt</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mantle equilibration shallower than LAB. The data symbols are same as in Fig. 3 and Supplementary Fig. 1. The shaded region in (A) represents the space in (B).</a:t>
            </a:r>
            <a:endParaRPr lang="en-US" dirty="0"/>
          </a:p>
        </p:txBody>
      </p:sp>
      <p:sp>
        <p:nvSpPr>
          <p:cNvPr id="4" name="Slide Number Placeholder 3"/>
          <p:cNvSpPr>
            <a:spLocks noGrp="1"/>
          </p:cNvSpPr>
          <p:nvPr>
            <p:ph type="sldNum" sz="quarter" idx="10"/>
          </p:nvPr>
        </p:nvSpPr>
        <p:spPr/>
        <p:txBody>
          <a:bodyPr/>
          <a:lstStyle/>
          <a:p>
            <a:fld id="{EC21E9AB-C524-D547-B835-7B21ADC428B9}" type="slidenum">
              <a:rPr lang="en-US" smtClean="0"/>
              <a:t>137</a:t>
            </a:fld>
            <a:endParaRPr lang="en-US"/>
          </a:p>
        </p:txBody>
      </p:sp>
    </p:spTree>
    <p:extLst>
      <p:ext uri="{BB962C8B-B14F-4D97-AF65-F5344CB8AC3E}">
        <p14:creationId xmlns:p14="http://schemas.microsoft.com/office/powerpoint/2010/main" val="22898608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Lee</a:t>
            </a:r>
          </a:p>
        </p:txBody>
      </p:sp>
      <p:sp>
        <p:nvSpPr>
          <p:cNvPr id="4" name="Slide Number Placeholder 3"/>
          <p:cNvSpPr>
            <a:spLocks noGrp="1"/>
          </p:cNvSpPr>
          <p:nvPr>
            <p:ph type="sldNum" sz="quarter" idx="5"/>
          </p:nvPr>
        </p:nvSpPr>
        <p:spPr/>
        <p:txBody>
          <a:bodyPr/>
          <a:lstStyle/>
          <a:p>
            <a:pPr>
              <a:defRPr/>
            </a:pPr>
            <a:fld id="{1D02799D-4C5A-004C-BBF8-0B96E67BD17B}" type="slidenum">
              <a:rPr lang="en-US" smtClean="0"/>
              <a:pPr>
                <a:defRPr/>
              </a:pPr>
              <a:t>139</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2. Isotope profiles for Atlantic MORB. Blue triangles are NMORB and green squares are EMORB. For (a), (b), (c) and (d), the </a:t>
            </a:r>
            <a:r>
              <a:rPr lang="en-US" sz="1200" b="1" i="0" u="none" strike="noStrike" kern="1200" baseline="0" dirty="0" smtClean="0">
                <a:solidFill>
                  <a:schemeClr val="tx1"/>
                </a:solidFill>
                <a:latin typeface="+mn-lt"/>
                <a:ea typeface="+mn-ea"/>
                <a:cs typeface="+mn-cs"/>
              </a:rPr>
              <a:t>r</a:t>
            </a:r>
            <a:r>
              <a:rPr lang="en-US" sz="1200" b="0" i="0" u="none" strike="noStrike" kern="1200" baseline="0" dirty="0" smtClean="0">
                <a:solidFill>
                  <a:schemeClr val="tx1"/>
                </a:solidFill>
                <a:latin typeface="+mn-lt"/>
                <a:ea typeface="+mn-ea"/>
                <a:cs typeface="+mn-cs"/>
              </a:rPr>
              <a:t>2 values are</a:t>
            </a:r>
          </a:p>
          <a:p>
            <a:r>
              <a:rPr lang="en-US" sz="1200" b="0" i="0" u="none" strike="noStrike" kern="1200" baseline="0" dirty="0" smtClean="0">
                <a:solidFill>
                  <a:schemeClr val="tx1"/>
                </a:solidFill>
                <a:latin typeface="+mn-lt"/>
                <a:ea typeface="+mn-ea"/>
                <a:cs typeface="+mn-cs"/>
              </a:rPr>
              <a:t>for linear regressions through the NMORB and EMORB data, respectively. The trend lines in (e) and (f) are second order polynomial best fits.</a:t>
            </a:r>
          </a:p>
          <a:p>
            <a:r>
              <a:rPr lang="en-US" sz="1200" b="0" i="0" u="none" strike="noStrike" kern="1200" baseline="0" dirty="0" smtClean="0">
                <a:solidFill>
                  <a:schemeClr val="tx1"/>
                </a:solidFill>
                <a:latin typeface="+mn-lt"/>
                <a:ea typeface="+mn-ea"/>
                <a:cs typeface="+mn-cs"/>
              </a:rPr>
              <a:t>Data from the present study and [16– 22,39– 41] and unpublished data from URI.</a:t>
            </a:r>
            <a:endParaRPr lang="en-US" dirty="0"/>
          </a:p>
        </p:txBody>
      </p:sp>
      <p:sp>
        <p:nvSpPr>
          <p:cNvPr id="4" name="Slide Number Placeholder 3"/>
          <p:cNvSpPr>
            <a:spLocks noGrp="1"/>
          </p:cNvSpPr>
          <p:nvPr>
            <p:ph type="sldNum" sz="quarter" idx="10"/>
          </p:nvPr>
        </p:nvSpPr>
        <p:spPr/>
        <p:txBody>
          <a:bodyPr/>
          <a:lstStyle/>
          <a:p>
            <a:fld id="{4AAC9E93-5B8C-794F-8453-A467500DF626}" type="slidenum">
              <a:rPr lang="en-US" smtClean="0"/>
              <a:t>142</a:t>
            </a:fld>
            <a:endParaRPr lang="en-US"/>
          </a:p>
        </p:txBody>
      </p:sp>
    </p:spTree>
    <p:extLst>
      <p:ext uri="{BB962C8B-B14F-4D97-AF65-F5344CB8AC3E}">
        <p14:creationId xmlns:p14="http://schemas.microsoft.com/office/powerpoint/2010/main" val="3931981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AB9348-98F6-A341-9C2C-6C29B1BA6ED4}" type="datetimeFigureOut">
              <a:rPr lang="en-US" smtClean="0"/>
              <a:t>4/12/14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53D4-407D-6C4E-B7E5-7AEABBB0BF31}" type="slidenum">
              <a:rPr lang="en-US" smtClean="0"/>
              <a:t>‹#›</a:t>
            </a:fld>
            <a:endParaRPr lang="en-US"/>
          </a:p>
        </p:txBody>
      </p:sp>
    </p:spTree>
    <p:extLst>
      <p:ext uri="{BB962C8B-B14F-4D97-AF65-F5344CB8AC3E}">
        <p14:creationId xmlns:p14="http://schemas.microsoft.com/office/powerpoint/2010/main" val="4098495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AB9348-98F6-A341-9C2C-6C29B1BA6ED4}" type="datetimeFigureOut">
              <a:rPr lang="en-US" smtClean="0"/>
              <a:t>4/12/14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53D4-407D-6C4E-B7E5-7AEABBB0BF31}" type="slidenum">
              <a:rPr lang="en-US" smtClean="0"/>
              <a:t>‹#›</a:t>
            </a:fld>
            <a:endParaRPr lang="en-US"/>
          </a:p>
        </p:txBody>
      </p:sp>
    </p:spTree>
    <p:extLst>
      <p:ext uri="{BB962C8B-B14F-4D97-AF65-F5344CB8AC3E}">
        <p14:creationId xmlns:p14="http://schemas.microsoft.com/office/powerpoint/2010/main" val="1515548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AB9348-98F6-A341-9C2C-6C29B1BA6ED4}" type="datetimeFigureOut">
              <a:rPr lang="en-US" smtClean="0"/>
              <a:t>4/12/14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53D4-407D-6C4E-B7E5-7AEABBB0BF31}" type="slidenum">
              <a:rPr lang="en-US" smtClean="0"/>
              <a:t>‹#›</a:t>
            </a:fld>
            <a:endParaRPr lang="en-US"/>
          </a:p>
        </p:txBody>
      </p:sp>
    </p:spTree>
    <p:extLst>
      <p:ext uri="{BB962C8B-B14F-4D97-AF65-F5344CB8AC3E}">
        <p14:creationId xmlns:p14="http://schemas.microsoft.com/office/powerpoint/2010/main" val="777663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FABA52-894B-AD40-9EBA-3E3A4F881CED}" type="slidenum">
              <a:rPr lang="en-US"/>
              <a:pPr>
                <a:defRPr/>
              </a:pPr>
              <a:t>‹#›</a:t>
            </a:fld>
            <a:endParaRPr lang="en-US"/>
          </a:p>
        </p:txBody>
      </p:sp>
    </p:spTree>
    <p:extLst>
      <p:ext uri="{BB962C8B-B14F-4D97-AF65-F5344CB8AC3E}">
        <p14:creationId xmlns:p14="http://schemas.microsoft.com/office/powerpoint/2010/main" val="418606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AB9348-98F6-A341-9C2C-6C29B1BA6ED4}" type="datetimeFigureOut">
              <a:rPr lang="en-US" smtClean="0"/>
              <a:t>4/12/14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53D4-407D-6C4E-B7E5-7AEABBB0BF31}" type="slidenum">
              <a:rPr lang="en-US" smtClean="0"/>
              <a:t>‹#›</a:t>
            </a:fld>
            <a:endParaRPr lang="en-US"/>
          </a:p>
        </p:txBody>
      </p:sp>
    </p:spTree>
    <p:extLst>
      <p:ext uri="{BB962C8B-B14F-4D97-AF65-F5344CB8AC3E}">
        <p14:creationId xmlns:p14="http://schemas.microsoft.com/office/powerpoint/2010/main" val="1791209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AB9348-98F6-A341-9C2C-6C29B1BA6ED4}" type="datetimeFigureOut">
              <a:rPr lang="en-US" smtClean="0"/>
              <a:t>4/12/14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53D4-407D-6C4E-B7E5-7AEABBB0BF31}" type="slidenum">
              <a:rPr lang="en-US" smtClean="0"/>
              <a:t>‹#›</a:t>
            </a:fld>
            <a:endParaRPr lang="en-US"/>
          </a:p>
        </p:txBody>
      </p:sp>
    </p:spTree>
    <p:extLst>
      <p:ext uri="{BB962C8B-B14F-4D97-AF65-F5344CB8AC3E}">
        <p14:creationId xmlns:p14="http://schemas.microsoft.com/office/powerpoint/2010/main" val="1587761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AB9348-98F6-A341-9C2C-6C29B1BA6ED4}" type="datetimeFigureOut">
              <a:rPr lang="en-US" smtClean="0"/>
              <a:t>4/12/14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E53D4-407D-6C4E-B7E5-7AEABBB0BF31}" type="slidenum">
              <a:rPr lang="en-US" smtClean="0"/>
              <a:t>‹#›</a:t>
            </a:fld>
            <a:endParaRPr lang="en-US"/>
          </a:p>
        </p:txBody>
      </p:sp>
    </p:spTree>
    <p:extLst>
      <p:ext uri="{BB962C8B-B14F-4D97-AF65-F5344CB8AC3E}">
        <p14:creationId xmlns:p14="http://schemas.microsoft.com/office/powerpoint/2010/main" val="1769646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AB9348-98F6-A341-9C2C-6C29B1BA6ED4}" type="datetimeFigureOut">
              <a:rPr lang="en-US" smtClean="0"/>
              <a:t>4/12/14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E53D4-407D-6C4E-B7E5-7AEABBB0BF31}" type="slidenum">
              <a:rPr lang="en-US" smtClean="0"/>
              <a:t>‹#›</a:t>
            </a:fld>
            <a:endParaRPr lang="en-US"/>
          </a:p>
        </p:txBody>
      </p:sp>
    </p:spTree>
    <p:extLst>
      <p:ext uri="{BB962C8B-B14F-4D97-AF65-F5344CB8AC3E}">
        <p14:creationId xmlns:p14="http://schemas.microsoft.com/office/powerpoint/2010/main" val="262398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AB9348-98F6-A341-9C2C-6C29B1BA6ED4}" type="datetimeFigureOut">
              <a:rPr lang="en-US" smtClean="0"/>
              <a:t>4/12/14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E53D4-407D-6C4E-B7E5-7AEABBB0BF31}" type="slidenum">
              <a:rPr lang="en-US" smtClean="0"/>
              <a:t>‹#›</a:t>
            </a:fld>
            <a:endParaRPr lang="en-US"/>
          </a:p>
        </p:txBody>
      </p:sp>
    </p:spTree>
    <p:extLst>
      <p:ext uri="{BB962C8B-B14F-4D97-AF65-F5344CB8AC3E}">
        <p14:creationId xmlns:p14="http://schemas.microsoft.com/office/powerpoint/2010/main" val="3980564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B9348-98F6-A341-9C2C-6C29B1BA6ED4}" type="datetimeFigureOut">
              <a:rPr lang="en-US" smtClean="0"/>
              <a:t>4/12/14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E53D4-407D-6C4E-B7E5-7AEABBB0BF31}" type="slidenum">
              <a:rPr lang="en-US" smtClean="0"/>
              <a:t>‹#›</a:t>
            </a:fld>
            <a:endParaRPr lang="en-US"/>
          </a:p>
        </p:txBody>
      </p:sp>
    </p:spTree>
    <p:extLst>
      <p:ext uri="{BB962C8B-B14F-4D97-AF65-F5344CB8AC3E}">
        <p14:creationId xmlns:p14="http://schemas.microsoft.com/office/powerpoint/2010/main" val="1968973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AB9348-98F6-A341-9C2C-6C29B1BA6ED4}" type="datetimeFigureOut">
              <a:rPr lang="en-US" smtClean="0"/>
              <a:t>4/12/14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E53D4-407D-6C4E-B7E5-7AEABBB0BF31}" type="slidenum">
              <a:rPr lang="en-US" smtClean="0"/>
              <a:t>‹#›</a:t>
            </a:fld>
            <a:endParaRPr lang="en-US"/>
          </a:p>
        </p:txBody>
      </p:sp>
    </p:spTree>
    <p:extLst>
      <p:ext uri="{BB962C8B-B14F-4D97-AF65-F5344CB8AC3E}">
        <p14:creationId xmlns:p14="http://schemas.microsoft.com/office/powerpoint/2010/main" val="2916661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AB9348-98F6-A341-9C2C-6C29B1BA6ED4}" type="datetimeFigureOut">
              <a:rPr lang="en-US" smtClean="0"/>
              <a:t>4/12/14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E53D4-407D-6C4E-B7E5-7AEABBB0BF31}" type="slidenum">
              <a:rPr lang="en-US" smtClean="0"/>
              <a:t>‹#›</a:t>
            </a:fld>
            <a:endParaRPr lang="en-US"/>
          </a:p>
        </p:txBody>
      </p:sp>
    </p:spTree>
    <p:extLst>
      <p:ext uri="{BB962C8B-B14F-4D97-AF65-F5344CB8AC3E}">
        <p14:creationId xmlns:p14="http://schemas.microsoft.com/office/powerpoint/2010/main" val="36128193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B9348-98F6-A341-9C2C-6C29B1BA6ED4}" type="datetimeFigureOut">
              <a:rPr lang="en-US" smtClean="0"/>
              <a:t>4/12/14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E53D4-407D-6C4E-B7E5-7AEABBB0BF31}" type="slidenum">
              <a:rPr lang="en-US" smtClean="0"/>
              <a:t>‹#›</a:t>
            </a:fld>
            <a:endParaRPr lang="en-US"/>
          </a:p>
        </p:txBody>
      </p:sp>
    </p:spTree>
    <p:extLst>
      <p:ext uri="{BB962C8B-B14F-4D97-AF65-F5344CB8AC3E}">
        <p14:creationId xmlns:p14="http://schemas.microsoft.com/office/powerpoint/2010/main" val="2765294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s>
</file>

<file path=ppt/slides/_rels/slide102.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0.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1.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2.emf"/></Relationships>
</file>

<file path=ppt/slides/_rels/slide108.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png"/><Relationship Id="rId5" Type="http://schemas.openxmlformats.org/officeDocument/2006/relationships/image" Target="../media/image129.pn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3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13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13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13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1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4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14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14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14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14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1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15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15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15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15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155.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156.png"/></Relationships>
</file>

<file path=ppt/slides/_rels/slide136.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137.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6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16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166.png"/></Relationships>
</file>

<file path=ppt/slides/_rels/slide144.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169.png"/><Relationship Id="rId6" Type="http://schemas.openxmlformats.org/officeDocument/2006/relationships/image" Target="../media/image170.png"/><Relationship Id="rId7" Type="http://schemas.openxmlformats.org/officeDocument/2006/relationships/image" Target="../media/image171.png"/><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45.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46.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176.emf"/></Relationships>
</file>

<file path=ppt/slides/_rels/slide149.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1" Type="http://schemas.openxmlformats.org/officeDocument/2006/relationships/slideLayout" Target="../slideLayouts/slideLayout7.xml"/><Relationship Id="rId2" Type="http://schemas.openxmlformats.org/officeDocument/2006/relationships/notesSlide" Target="../notesSlides/notesSlide10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8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1.png"/><Relationship Id="rId3" Type="http://schemas.openxmlformats.org/officeDocument/2006/relationships/image" Target="../media/image182.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3.png"/><Relationship Id="rId3" Type="http://schemas.openxmlformats.org/officeDocument/2006/relationships/image" Target="../media/image184.png"/></Relationships>
</file>

<file path=ppt/slides/_rels/slide154.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6.png"/><Relationship Id="rId1" Type="http://schemas.openxmlformats.org/officeDocument/2006/relationships/slideLayout" Target="../slideLayouts/slideLayout7.xml"/><Relationship Id="rId2" Type="http://schemas.openxmlformats.org/officeDocument/2006/relationships/notesSlide" Target="../notesSlides/notesSlide10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58.png"/><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65.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7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4.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7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7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8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8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7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85.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8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8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0.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91.emf"/></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94.png"/></Relationships>
</file>

<file path=ppt/slides/_rels/slide86.x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87.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emf"/><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9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emf"/><Relationship Id="rId3" Type="http://schemas.openxmlformats.org/officeDocument/2006/relationships/image" Target="../media/image102.emf"/></Relationships>
</file>

<file path=ppt/slides/_rels/slide91.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emf"/><Relationship Id="rId5"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0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108.png"/></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96.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11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59" y="165100"/>
            <a:ext cx="4185921" cy="3238500"/>
          </a:xfrm>
          <a:prstGeom prst="rect">
            <a:avLst/>
          </a:prstGeom>
        </p:spPr>
      </p:pic>
      <p:pic>
        <p:nvPicPr>
          <p:cNvPr id="5" name="Picture 4"/>
          <p:cNvPicPr>
            <a:picLocks noChangeAspect="1"/>
          </p:cNvPicPr>
          <p:nvPr/>
        </p:nvPicPr>
        <p:blipFill>
          <a:blip r:embed="rId3"/>
          <a:stretch>
            <a:fillRect/>
          </a:stretch>
        </p:blipFill>
        <p:spPr>
          <a:xfrm>
            <a:off x="5364480" y="165100"/>
            <a:ext cx="3639820" cy="4213860"/>
          </a:xfrm>
          <a:prstGeom prst="rect">
            <a:avLst/>
          </a:prstGeom>
        </p:spPr>
      </p:pic>
      <p:sp>
        <p:nvSpPr>
          <p:cNvPr id="6" name="TextBox 5"/>
          <p:cNvSpPr txBox="1"/>
          <p:nvPr/>
        </p:nvSpPr>
        <p:spPr>
          <a:xfrm>
            <a:off x="5608320" y="81280"/>
            <a:ext cx="568960" cy="369332"/>
          </a:xfrm>
          <a:prstGeom prst="rect">
            <a:avLst/>
          </a:prstGeom>
          <a:noFill/>
        </p:spPr>
        <p:txBody>
          <a:bodyPr wrap="square" rtlCol="0">
            <a:spAutoFit/>
          </a:bodyPr>
          <a:lstStyle/>
          <a:p>
            <a:r>
              <a:rPr lang="en-US" dirty="0" smtClean="0"/>
              <a:t>R</a:t>
            </a:r>
            <a:endParaRPr lang="en-US" dirty="0"/>
          </a:p>
        </p:txBody>
      </p:sp>
      <p:pic>
        <p:nvPicPr>
          <p:cNvPr id="7" name="Picture 6"/>
          <p:cNvPicPr>
            <a:picLocks noChangeAspect="1"/>
          </p:cNvPicPr>
          <p:nvPr/>
        </p:nvPicPr>
        <p:blipFill>
          <a:blip r:embed="rId4"/>
          <a:stretch>
            <a:fillRect/>
          </a:stretch>
        </p:blipFill>
        <p:spPr>
          <a:xfrm>
            <a:off x="111759" y="3291840"/>
            <a:ext cx="3810001" cy="3439160"/>
          </a:xfrm>
          <a:prstGeom prst="rect">
            <a:avLst/>
          </a:prstGeom>
        </p:spPr>
      </p:pic>
      <p:sp>
        <p:nvSpPr>
          <p:cNvPr id="8" name="TextBox 7"/>
          <p:cNvSpPr txBox="1"/>
          <p:nvPr/>
        </p:nvSpPr>
        <p:spPr>
          <a:xfrm>
            <a:off x="863600" y="3218934"/>
            <a:ext cx="457200" cy="369332"/>
          </a:xfrm>
          <a:prstGeom prst="rect">
            <a:avLst/>
          </a:prstGeom>
          <a:noFill/>
        </p:spPr>
        <p:txBody>
          <a:bodyPr wrap="square" rtlCol="0">
            <a:spAutoFit/>
          </a:bodyPr>
          <a:lstStyle/>
          <a:p>
            <a:r>
              <a:rPr lang="en-US" dirty="0" smtClean="0"/>
              <a:t>L</a:t>
            </a:r>
            <a:endParaRPr lang="en-US" dirty="0"/>
          </a:p>
        </p:txBody>
      </p:sp>
      <p:pic>
        <p:nvPicPr>
          <p:cNvPr id="9" name="Picture 8"/>
          <p:cNvPicPr>
            <a:picLocks noChangeAspect="1"/>
          </p:cNvPicPr>
          <p:nvPr/>
        </p:nvPicPr>
        <p:blipFill>
          <a:blip r:embed="rId5"/>
          <a:stretch>
            <a:fillRect/>
          </a:stretch>
        </p:blipFill>
        <p:spPr>
          <a:xfrm>
            <a:off x="6736080" y="4378960"/>
            <a:ext cx="2268220" cy="2352040"/>
          </a:xfrm>
          <a:prstGeom prst="rect">
            <a:avLst/>
          </a:prstGeom>
        </p:spPr>
      </p:pic>
      <p:sp>
        <p:nvSpPr>
          <p:cNvPr id="10" name="TextBox 9"/>
          <p:cNvSpPr txBox="1"/>
          <p:nvPr/>
        </p:nvSpPr>
        <p:spPr>
          <a:xfrm>
            <a:off x="6878320" y="4561840"/>
            <a:ext cx="548640" cy="369332"/>
          </a:xfrm>
          <a:prstGeom prst="rect">
            <a:avLst/>
          </a:prstGeom>
          <a:noFill/>
        </p:spPr>
        <p:txBody>
          <a:bodyPr wrap="square" rtlCol="0">
            <a:spAutoFit/>
          </a:bodyPr>
          <a:lstStyle/>
          <a:p>
            <a:r>
              <a:rPr lang="en-US" dirty="0" smtClean="0"/>
              <a:t>L</a:t>
            </a:r>
            <a:endParaRPr lang="en-US" dirty="0"/>
          </a:p>
        </p:txBody>
      </p:sp>
      <p:pic>
        <p:nvPicPr>
          <p:cNvPr id="11" name="Picture 10"/>
          <p:cNvPicPr>
            <a:picLocks noChangeAspect="1"/>
          </p:cNvPicPr>
          <p:nvPr/>
        </p:nvPicPr>
        <p:blipFill>
          <a:blip r:embed="rId6"/>
          <a:stretch>
            <a:fillRect/>
          </a:stretch>
        </p:blipFill>
        <p:spPr>
          <a:xfrm>
            <a:off x="3921760" y="4033520"/>
            <a:ext cx="2661920" cy="2584450"/>
          </a:xfrm>
          <a:prstGeom prst="rect">
            <a:avLst/>
          </a:prstGeom>
        </p:spPr>
      </p:pic>
      <p:sp>
        <p:nvSpPr>
          <p:cNvPr id="12" name="TextBox 11"/>
          <p:cNvSpPr txBox="1"/>
          <p:nvPr/>
        </p:nvSpPr>
        <p:spPr>
          <a:xfrm>
            <a:off x="4297680" y="3901440"/>
            <a:ext cx="690880" cy="369332"/>
          </a:xfrm>
          <a:prstGeom prst="rect">
            <a:avLst/>
          </a:prstGeom>
          <a:noFill/>
        </p:spPr>
        <p:txBody>
          <a:bodyPr wrap="square" rtlCol="0">
            <a:spAutoFit/>
          </a:bodyPr>
          <a:lstStyle/>
          <a:p>
            <a:r>
              <a:rPr lang="en-US" dirty="0" smtClean="0"/>
              <a:t>VSV</a:t>
            </a:r>
            <a:endParaRPr lang="en-US" dirty="0"/>
          </a:p>
        </p:txBody>
      </p:sp>
    </p:spTree>
    <p:extLst>
      <p:ext uri="{BB962C8B-B14F-4D97-AF65-F5344CB8AC3E}">
        <p14:creationId xmlns:p14="http://schemas.microsoft.com/office/powerpoint/2010/main" val="11559873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9700" y="2209800"/>
            <a:ext cx="6311900" cy="2438400"/>
          </a:xfrm>
          <a:prstGeom prst="rect">
            <a:avLst/>
          </a:prstGeom>
        </p:spPr>
      </p:pic>
    </p:spTree>
    <p:extLst>
      <p:ext uri="{BB962C8B-B14F-4D97-AF65-F5344CB8AC3E}">
        <p14:creationId xmlns:p14="http://schemas.microsoft.com/office/powerpoint/2010/main" val="222796628"/>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00100"/>
            <a:ext cx="9144000" cy="5238271"/>
          </a:xfrm>
          <a:prstGeom prst="rect">
            <a:avLst/>
          </a:prstGeom>
        </p:spPr>
      </p:pic>
    </p:spTree>
    <p:extLst>
      <p:ext uri="{BB962C8B-B14F-4D97-AF65-F5344CB8AC3E}">
        <p14:creationId xmlns:p14="http://schemas.microsoft.com/office/powerpoint/2010/main" val="17987559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8700"/>
            <a:ext cx="9144000" cy="4797631"/>
          </a:xfrm>
          <a:prstGeom prst="rect">
            <a:avLst/>
          </a:prstGeom>
        </p:spPr>
      </p:pic>
    </p:spTree>
    <p:extLst>
      <p:ext uri="{BB962C8B-B14F-4D97-AF65-F5344CB8AC3E}">
        <p14:creationId xmlns:p14="http://schemas.microsoft.com/office/powerpoint/2010/main" val="11300631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8500" y="444500"/>
            <a:ext cx="7251700" cy="2247900"/>
          </a:xfrm>
          <a:prstGeom prst="rect">
            <a:avLst/>
          </a:prstGeom>
        </p:spPr>
      </p:pic>
      <p:pic>
        <p:nvPicPr>
          <p:cNvPr id="3" name="Picture 2"/>
          <p:cNvPicPr>
            <a:picLocks noChangeAspect="1"/>
          </p:cNvPicPr>
          <p:nvPr/>
        </p:nvPicPr>
        <p:blipFill>
          <a:blip r:embed="rId4"/>
          <a:stretch>
            <a:fillRect/>
          </a:stretch>
        </p:blipFill>
        <p:spPr>
          <a:xfrm>
            <a:off x="863600" y="2692400"/>
            <a:ext cx="6832600" cy="3962400"/>
          </a:xfrm>
          <a:prstGeom prst="rect">
            <a:avLst/>
          </a:prstGeom>
        </p:spPr>
      </p:pic>
    </p:spTree>
    <p:extLst>
      <p:ext uri="{BB962C8B-B14F-4D97-AF65-F5344CB8AC3E}">
        <p14:creationId xmlns:p14="http://schemas.microsoft.com/office/powerpoint/2010/main" val="22431314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00" y="1117600"/>
            <a:ext cx="7226300" cy="4610100"/>
          </a:xfrm>
          <a:prstGeom prst="rect">
            <a:avLst/>
          </a:prstGeom>
        </p:spPr>
      </p:pic>
    </p:spTree>
    <p:extLst>
      <p:ext uri="{BB962C8B-B14F-4D97-AF65-F5344CB8AC3E}">
        <p14:creationId xmlns:p14="http://schemas.microsoft.com/office/powerpoint/2010/main" val="25450095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04900" y="1028700"/>
            <a:ext cx="6934200" cy="4800600"/>
          </a:xfrm>
          <a:prstGeom prst="rect">
            <a:avLst/>
          </a:prstGeom>
        </p:spPr>
      </p:pic>
    </p:spTree>
    <p:extLst>
      <p:ext uri="{BB962C8B-B14F-4D97-AF65-F5344CB8AC3E}">
        <p14:creationId xmlns:p14="http://schemas.microsoft.com/office/powerpoint/2010/main" val="17996196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00509" y="1420481"/>
            <a:ext cx="8705388" cy="3373769"/>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8370" name="Text Box 4"/>
          <p:cNvSpPr txBox="1">
            <a:spLocks noChangeArrowheads="1"/>
          </p:cNvSpPr>
          <p:nvPr/>
        </p:nvSpPr>
        <p:spPr bwMode="auto">
          <a:xfrm>
            <a:off x="609600" y="5410200"/>
            <a:ext cx="6477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Simmons, Grand, Boschi etc</a:t>
            </a:r>
          </a:p>
        </p:txBody>
      </p:sp>
    </p:spTree>
    <p:extLst>
      <p:ext uri="{BB962C8B-B14F-4D97-AF65-F5344CB8AC3E}">
        <p14:creationId xmlns:p14="http://schemas.microsoft.com/office/powerpoint/2010/main" val="14605378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85800" y="1898650"/>
            <a:ext cx="7772400" cy="2906713"/>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9394" name="Text Box 4"/>
          <p:cNvSpPr txBox="1">
            <a:spLocks noChangeArrowheads="1"/>
          </p:cNvSpPr>
          <p:nvPr/>
        </p:nvSpPr>
        <p:spPr bwMode="auto">
          <a:xfrm>
            <a:off x="685800" y="5410200"/>
            <a:ext cx="3352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Nathan Simmons et al.</a:t>
            </a:r>
          </a:p>
        </p:txBody>
      </p:sp>
    </p:spTree>
    <p:extLst>
      <p:ext uri="{BB962C8B-B14F-4D97-AF65-F5344CB8AC3E}">
        <p14:creationId xmlns:p14="http://schemas.microsoft.com/office/powerpoint/2010/main" val="29520715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16063" y="609600"/>
            <a:ext cx="6111875" cy="54864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42" name="Text Box 4"/>
          <p:cNvSpPr txBox="1">
            <a:spLocks noChangeArrowheads="1"/>
          </p:cNvSpPr>
          <p:nvPr/>
        </p:nvSpPr>
        <p:spPr bwMode="auto">
          <a:xfrm>
            <a:off x="685800" y="6172200"/>
            <a:ext cx="1219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Gabi</a:t>
            </a:r>
          </a:p>
        </p:txBody>
      </p:sp>
    </p:spTree>
    <p:extLst>
      <p:ext uri="{BB962C8B-B14F-4D97-AF65-F5344CB8AC3E}">
        <p14:creationId xmlns:p14="http://schemas.microsoft.com/office/powerpoint/2010/main" val="27851755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0300" y="620853"/>
            <a:ext cx="4330700" cy="2006600"/>
          </a:xfrm>
          <a:prstGeom prst="rect">
            <a:avLst/>
          </a:prstGeom>
        </p:spPr>
      </p:pic>
      <p:pic>
        <p:nvPicPr>
          <p:cNvPr id="4" name="Picture 3"/>
          <p:cNvPicPr>
            <a:picLocks noChangeAspect="1"/>
          </p:cNvPicPr>
          <p:nvPr/>
        </p:nvPicPr>
        <p:blipFill>
          <a:blip r:embed="rId4"/>
          <a:stretch>
            <a:fillRect/>
          </a:stretch>
        </p:blipFill>
        <p:spPr>
          <a:xfrm>
            <a:off x="1920421" y="3607562"/>
            <a:ext cx="5180904" cy="2717800"/>
          </a:xfrm>
          <a:prstGeom prst="rect">
            <a:avLst/>
          </a:prstGeom>
        </p:spPr>
      </p:pic>
    </p:spTree>
    <p:extLst>
      <p:ext uri="{BB962C8B-B14F-4D97-AF65-F5344CB8AC3E}">
        <p14:creationId xmlns:p14="http://schemas.microsoft.com/office/powerpoint/2010/main" val="25305505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4800"/>
            <a:ext cx="9144000" cy="3541512"/>
          </a:xfrm>
          <a:prstGeom prst="rect">
            <a:avLst/>
          </a:prstGeom>
        </p:spPr>
      </p:pic>
      <p:sp>
        <p:nvSpPr>
          <p:cNvPr id="3" name="TextBox 2"/>
          <p:cNvSpPr txBox="1"/>
          <p:nvPr/>
        </p:nvSpPr>
        <p:spPr>
          <a:xfrm>
            <a:off x="165100" y="3846312"/>
            <a:ext cx="3454400" cy="646331"/>
          </a:xfrm>
          <a:prstGeom prst="rect">
            <a:avLst/>
          </a:prstGeom>
          <a:noFill/>
        </p:spPr>
        <p:txBody>
          <a:bodyPr wrap="square" rtlCol="0">
            <a:spAutoFit/>
          </a:bodyPr>
          <a:lstStyle/>
          <a:p>
            <a:r>
              <a:rPr lang="en-US" dirty="0" smtClean="0"/>
              <a:t>13 hotspots within OR2 </a:t>
            </a:r>
          </a:p>
          <a:p>
            <a:r>
              <a:rPr lang="en-US" dirty="0" smtClean="0"/>
              <a:t>(orange); 19 are not</a:t>
            </a:r>
            <a:endParaRPr lang="en-US" dirty="0"/>
          </a:p>
        </p:txBody>
      </p:sp>
      <p:pic>
        <p:nvPicPr>
          <p:cNvPr id="4" name="Picture 3"/>
          <p:cNvPicPr>
            <a:picLocks noChangeAspect="1"/>
          </p:cNvPicPr>
          <p:nvPr/>
        </p:nvPicPr>
        <p:blipFill>
          <a:blip r:embed="rId4"/>
          <a:stretch>
            <a:fillRect/>
          </a:stretch>
        </p:blipFill>
        <p:spPr>
          <a:xfrm>
            <a:off x="3314700" y="3846312"/>
            <a:ext cx="5664200" cy="2900580"/>
          </a:xfrm>
          <a:prstGeom prst="rect">
            <a:avLst/>
          </a:prstGeom>
        </p:spPr>
      </p:pic>
    </p:spTree>
    <p:extLst>
      <p:ext uri="{BB962C8B-B14F-4D97-AF65-F5344CB8AC3E}">
        <p14:creationId xmlns:p14="http://schemas.microsoft.com/office/powerpoint/2010/main" val="3311561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9100" y="0"/>
            <a:ext cx="5754662" cy="6858000"/>
          </a:xfrm>
          <a:prstGeom prst="rect">
            <a:avLst/>
          </a:prstGeom>
        </p:spPr>
      </p:pic>
    </p:spTree>
    <p:extLst>
      <p:ext uri="{BB962C8B-B14F-4D97-AF65-F5344CB8AC3E}">
        <p14:creationId xmlns:p14="http://schemas.microsoft.com/office/powerpoint/2010/main" val="394197320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Regional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4532313"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533400"/>
            <a:ext cx="3817938"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6195" name="Line 4"/>
          <p:cNvSpPr>
            <a:spLocks noChangeShapeType="1"/>
          </p:cNvSpPr>
          <p:nvPr/>
        </p:nvSpPr>
        <p:spPr bwMode="auto">
          <a:xfrm flipV="1">
            <a:off x="1524000" y="2667000"/>
            <a:ext cx="5029200" cy="26670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634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505200"/>
            <a:ext cx="294322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96731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9500" y="254000"/>
            <a:ext cx="6985000" cy="6337300"/>
          </a:xfrm>
          <a:prstGeom prst="rect">
            <a:avLst/>
          </a:prstGeom>
        </p:spPr>
      </p:pic>
    </p:spTree>
    <p:extLst>
      <p:ext uri="{BB962C8B-B14F-4D97-AF65-F5344CB8AC3E}">
        <p14:creationId xmlns:p14="http://schemas.microsoft.com/office/powerpoint/2010/main" val="28158535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8196" y="651750"/>
            <a:ext cx="6587181" cy="5078631"/>
          </a:xfrm>
          <a:prstGeom prst="rect">
            <a:avLst/>
          </a:prstGeom>
        </p:spPr>
      </p:pic>
    </p:spTree>
    <p:extLst>
      <p:ext uri="{BB962C8B-B14F-4D97-AF65-F5344CB8AC3E}">
        <p14:creationId xmlns:p14="http://schemas.microsoft.com/office/powerpoint/2010/main" val="37473840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8700"/>
            <a:ext cx="9144000" cy="4780622"/>
          </a:xfrm>
          <a:prstGeom prst="rect">
            <a:avLst/>
          </a:prstGeom>
        </p:spPr>
      </p:pic>
    </p:spTree>
    <p:extLst>
      <p:ext uri="{BB962C8B-B14F-4D97-AF65-F5344CB8AC3E}">
        <p14:creationId xmlns:p14="http://schemas.microsoft.com/office/powerpoint/2010/main" val="31990786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44000" cy="6339250"/>
          </a:xfrm>
          <a:prstGeom prst="rect">
            <a:avLst/>
          </a:prstGeom>
        </p:spPr>
      </p:pic>
      <p:sp>
        <p:nvSpPr>
          <p:cNvPr id="4" name="TextBox 3"/>
          <p:cNvSpPr txBox="1"/>
          <p:nvPr/>
        </p:nvSpPr>
        <p:spPr>
          <a:xfrm>
            <a:off x="5580306" y="1355559"/>
            <a:ext cx="283744" cy="369332"/>
          </a:xfrm>
          <a:prstGeom prst="rect">
            <a:avLst/>
          </a:prstGeom>
          <a:noFill/>
        </p:spPr>
        <p:txBody>
          <a:bodyPr wrap="square" rtlCol="0">
            <a:spAutoFit/>
          </a:bodyPr>
          <a:lstStyle/>
          <a:p>
            <a:r>
              <a:rPr lang="en-US" dirty="0" smtClean="0"/>
              <a:t>x</a:t>
            </a:r>
            <a:endParaRPr lang="en-US" dirty="0"/>
          </a:p>
        </p:txBody>
      </p:sp>
      <p:sp>
        <p:nvSpPr>
          <p:cNvPr id="6" name="TextBox 5"/>
          <p:cNvSpPr txBox="1"/>
          <p:nvPr/>
        </p:nvSpPr>
        <p:spPr>
          <a:xfrm>
            <a:off x="7215213" y="1787790"/>
            <a:ext cx="270233" cy="369332"/>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3966462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0"/>
            <a:ext cx="8217877" cy="6858000"/>
          </a:xfrm>
          <a:prstGeom prst="rect">
            <a:avLst/>
          </a:prstGeom>
        </p:spPr>
      </p:pic>
    </p:spTree>
    <p:extLst>
      <p:ext uri="{BB962C8B-B14F-4D97-AF65-F5344CB8AC3E}">
        <p14:creationId xmlns:p14="http://schemas.microsoft.com/office/powerpoint/2010/main" val="35661537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96900"/>
            <a:ext cx="9144000" cy="5643046"/>
          </a:xfrm>
          <a:prstGeom prst="rect">
            <a:avLst/>
          </a:prstGeom>
        </p:spPr>
      </p:pic>
    </p:spTree>
    <p:extLst>
      <p:ext uri="{BB962C8B-B14F-4D97-AF65-F5344CB8AC3E}">
        <p14:creationId xmlns:p14="http://schemas.microsoft.com/office/powerpoint/2010/main" val="16246451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9698" y="634969"/>
            <a:ext cx="7215214" cy="5012200"/>
          </a:xfrm>
          <a:prstGeom prst="rect">
            <a:avLst/>
          </a:prstGeom>
        </p:spPr>
      </p:pic>
    </p:spTree>
    <p:extLst>
      <p:ext uri="{BB962C8B-B14F-4D97-AF65-F5344CB8AC3E}">
        <p14:creationId xmlns:p14="http://schemas.microsoft.com/office/powerpoint/2010/main" val="30995486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11300" y="0"/>
            <a:ext cx="6108947" cy="6858000"/>
          </a:xfrm>
          <a:prstGeom prst="rect">
            <a:avLst/>
          </a:prstGeom>
        </p:spPr>
      </p:pic>
    </p:spTree>
    <p:extLst>
      <p:ext uri="{BB962C8B-B14F-4D97-AF65-F5344CB8AC3E}">
        <p14:creationId xmlns:p14="http://schemas.microsoft.com/office/powerpoint/2010/main" val="37240782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82700" y="1219200"/>
            <a:ext cx="6578600" cy="4406900"/>
          </a:xfrm>
          <a:prstGeom prst="rect">
            <a:avLst/>
          </a:prstGeom>
        </p:spPr>
      </p:pic>
    </p:spTree>
    <p:extLst>
      <p:ext uri="{BB962C8B-B14F-4D97-AF65-F5344CB8AC3E}">
        <p14:creationId xmlns:p14="http://schemas.microsoft.com/office/powerpoint/2010/main" val="1837837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9326" y="3580143"/>
            <a:ext cx="7444912" cy="905168"/>
          </a:xfrm>
          <a:prstGeom prst="rect">
            <a:avLst/>
          </a:prstGeom>
          <a:pattFill prst="dashHorz">
            <a:fgClr>
              <a:srgbClr val="FF0000"/>
            </a:fgClr>
            <a:bgClr>
              <a:schemeClr val="accent3"/>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939058" y="2357490"/>
            <a:ext cx="7444912" cy="634969"/>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Isosceles Triangle 6"/>
          <p:cNvSpPr/>
          <p:nvPr/>
        </p:nvSpPr>
        <p:spPr>
          <a:xfrm>
            <a:off x="4107536" y="2269675"/>
            <a:ext cx="716117" cy="634969"/>
          </a:xfrm>
          <a:prstGeom prst="triangle">
            <a:avLst/>
          </a:prstGeom>
          <a:pattFill prst="ltVert">
            <a:fgClr>
              <a:srgbClr val="FF0000"/>
            </a:fgClr>
            <a:bgClr>
              <a:schemeClr val="accent3"/>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59326" y="2904644"/>
            <a:ext cx="7444912" cy="148610"/>
          </a:xfrm>
          <a:prstGeom prst="rect">
            <a:avLst/>
          </a:prstGeom>
          <a:pattFill prst="dkHorz">
            <a:fgClr>
              <a:srgbClr val="FF0000"/>
            </a:fgClr>
            <a:bgClr>
              <a:schemeClr val="accent3"/>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Triangle 9"/>
          <p:cNvSpPr/>
          <p:nvPr/>
        </p:nvSpPr>
        <p:spPr>
          <a:xfrm>
            <a:off x="4661514" y="2674975"/>
            <a:ext cx="2553700" cy="378279"/>
          </a:xfrm>
          <a:prstGeom prst="rtTriangle">
            <a:avLst/>
          </a:prstGeom>
          <a:pattFill prst="wdDnDiag">
            <a:fgClr>
              <a:srgbClr val="FF0000"/>
            </a:fgClr>
            <a:bgClr>
              <a:schemeClr val="accent3"/>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10"/>
          <p:cNvSpPr/>
          <p:nvPr/>
        </p:nvSpPr>
        <p:spPr>
          <a:xfrm flipH="1">
            <a:off x="1279832" y="2674975"/>
            <a:ext cx="2949309" cy="378279"/>
          </a:xfrm>
          <a:prstGeom prst="rtTriangle">
            <a:avLst/>
          </a:prstGeom>
          <a:pattFill prst="wdDnDiag">
            <a:fgClr>
              <a:srgbClr val="FF0000"/>
            </a:fgClr>
            <a:bgClr>
              <a:schemeClr val="accent3"/>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flipH="1">
            <a:off x="2965804" y="2419111"/>
            <a:ext cx="608024" cy="405300"/>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5256027" y="2398020"/>
            <a:ext cx="594512" cy="405300"/>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2567211" y="2824411"/>
            <a:ext cx="1405210" cy="168048"/>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4839052" y="2866424"/>
            <a:ext cx="1673557" cy="126035"/>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404932" y="3944912"/>
            <a:ext cx="2445607" cy="461665"/>
          </a:xfrm>
          <a:prstGeom prst="rect">
            <a:avLst/>
          </a:prstGeom>
          <a:noFill/>
        </p:spPr>
        <p:txBody>
          <a:bodyPr wrap="square" rtlCol="0">
            <a:spAutoFit/>
          </a:bodyPr>
          <a:lstStyle/>
          <a:p>
            <a:r>
              <a:rPr lang="en-US" sz="2400" dirty="0" smtClean="0"/>
              <a:t>Mesosphere (TZ)</a:t>
            </a:r>
            <a:endParaRPr lang="en-US" sz="2400" dirty="0"/>
          </a:p>
        </p:txBody>
      </p:sp>
      <p:sp>
        <p:nvSpPr>
          <p:cNvPr id="25" name="TextBox 24"/>
          <p:cNvSpPr txBox="1"/>
          <p:nvPr/>
        </p:nvSpPr>
        <p:spPr>
          <a:xfrm>
            <a:off x="1121466" y="2357490"/>
            <a:ext cx="689093" cy="369332"/>
          </a:xfrm>
          <a:prstGeom prst="rect">
            <a:avLst/>
          </a:prstGeom>
          <a:noFill/>
        </p:spPr>
        <p:txBody>
          <a:bodyPr wrap="square" rtlCol="0">
            <a:spAutoFit/>
          </a:bodyPr>
          <a:lstStyle/>
          <a:p>
            <a:r>
              <a:rPr lang="en-US" dirty="0" smtClean="0"/>
              <a:t>LID</a:t>
            </a:r>
            <a:endParaRPr lang="en-US" dirty="0"/>
          </a:p>
        </p:txBody>
      </p:sp>
      <p:sp>
        <p:nvSpPr>
          <p:cNvPr id="26" name="TextBox 25"/>
          <p:cNvSpPr txBox="1"/>
          <p:nvPr/>
        </p:nvSpPr>
        <p:spPr>
          <a:xfrm>
            <a:off x="1945676" y="2578124"/>
            <a:ext cx="621535" cy="369332"/>
          </a:xfrm>
          <a:prstGeom prst="rect">
            <a:avLst/>
          </a:prstGeom>
          <a:noFill/>
        </p:spPr>
        <p:txBody>
          <a:bodyPr wrap="square" rtlCol="0">
            <a:spAutoFit/>
          </a:bodyPr>
          <a:lstStyle/>
          <a:p>
            <a:r>
              <a:rPr lang="en-US" dirty="0" smtClean="0"/>
              <a:t>LVZ</a:t>
            </a:r>
            <a:endParaRPr lang="en-US" dirty="0"/>
          </a:p>
        </p:txBody>
      </p:sp>
      <p:sp>
        <p:nvSpPr>
          <p:cNvPr id="27" name="TextBox 26"/>
          <p:cNvSpPr txBox="1"/>
          <p:nvPr/>
        </p:nvSpPr>
        <p:spPr>
          <a:xfrm>
            <a:off x="6512609" y="2497092"/>
            <a:ext cx="1148489" cy="369332"/>
          </a:xfrm>
          <a:prstGeom prst="rect">
            <a:avLst/>
          </a:prstGeom>
          <a:noFill/>
        </p:spPr>
        <p:txBody>
          <a:bodyPr wrap="square" rtlCol="0">
            <a:spAutoFit/>
          </a:bodyPr>
          <a:lstStyle/>
          <a:p>
            <a:r>
              <a:rPr lang="en-US" dirty="0" smtClean="0"/>
              <a:t>LLAMA</a:t>
            </a:r>
            <a:endParaRPr lang="en-US" dirty="0"/>
          </a:p>
        </p:txBody>
      </p:sp>
      <p:sp>
        <p:nvSpPr>
          <p:cNvPr id="28" name="TextBox 27"/>
          <p:cNvSpPr txBox="1"/>
          <p:nvPr/>
        </p:nvSpPr>
        <p:spPr>
          <a:xfrm>
            <a:off x="202675" y="2904644"/>
            <a:ext cx="594512" cy="923330"/>
          </a:xfrm>
          <a:prstGeom prst="rect">
            <a:avLst/>
          </a:prstGeom>
          <a:noFill/>
        </p:spPr>
        <p:txBody>
          <a:bodyPr wrap="square" rtlCol="0">
            <a:spAutoFit/>
          </a:bodyPr>
          <a:lstStyle/>
          <a:p>
            <a:r>
              <a:rPr lang="en-US" dirty="0" smtClean="0"/>
              <a:t>200 </a:t>
            </a:r>
          </a:p>
          <a:p>
            <a:endParaRPr lang="en-US" dirty="0" smtClean="0"/>
          </a:p>
          <a:p>
            <a:r>
              <a:rPr lang="en-US" dirty="0" smtClean="0"/>
              <a:t>400 </a:t>
            </a:r>
            <a:endParaRPr lang="en-US" dirty="0"/>
          </a:p>
        </p:txBody>
      </p:sp>
      <p:sp>
        <p:nvSpPr>
          <p:cNvPr id="29" name="TextBox 28"/>
          <p:cNvSpPr txBox="1"/>
          <p:nvPr/>
        </p:nvSpPr>
        <p:spPr>
          <a:xfrm>
            <a:off x="1391699" y="5052730"/>
            <a:ext cx="6992271" cy="954107"/>
          </a:xfrm>
          <a:prstGeom prst="rect">
            <a:avLst/>
          </a:prstGeom>
          <a:noFill/>
        </p:spPr>
        <p:txBody>
          <a:bodyPr wrap="square" rtlCol="0">
            <a:spAutoFit/>
          </a:bodyPr>
          <a:lstStyle/>
          <a:p>
            <a:pPr algn="ctr"/>
            <a:r>
              <a:rPr lang="en-US" sz="2800" dirty="0" smtClean="0"/>
              <a:t>Ridges fed by broad </a:t>
            </a:r>
            <a:r>
              <a:rPr lang="en-US" sz="2800" dirty="0" err="1" smtClean="0"/>
              <a:t>upwellings</a:t>
            </a:r>
            <a:r>
              <a:rPr lang="en-US" sz="2800" dirty="0" smtClean="0"/>
              <a:t> plus flow along, and lateral flow  toward, ridges</a:t>
            </a:r>
            <a:endParaRPr lang="en-US" sz="2800" dirty="0"/>
          </a:p>
        </p:txBody>
      </p:sp>
      <p:sp>
        <p:nvSpPr>
          <p:cNvPr id="30" name="Rectangle 29"/>
          <p:cNvSpPr/>
          <p:nvPr/>
        </p:nvSpPr>
        <p:spPr>
          <a:xfrm>
            <a:off x="949192" y="3060008"/>
            <a:ext cx="7424644" cy="526889"/>
          </a:xfrm>
          <a:prstGeom prst="rect">
            <a:avLst/>
          </a:prstGeom>
          <a:gradFill flip="none" rotWithShape="1">
            <a:gsLst>
              <a:gs pos="27000">
                <a:schemeClr val="accent3">
                  <a:lumMod val="60000"/>
                  <a:lumOff val="40000"/>
                  <a:alpha val="82000"/>
                </a:schemeClr>
              </a:gs>
              <a:gs pos="95000">
                <a:schemeClr val="accent3">
                  <a:lumMod val="40000"/>
                  <a:lumOff val="60000"/>
                  <a:alpha val="76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rapezoid 30"/>
          <p:cNvSpPr/>
          <p:nvPr/>
        </p:nvSpPr>
        <p:spPr>
          <a:xfrm>
            <a:off x="6512609" y="3060008"/>
            <a:ext cx="1438201" cy="533644"/>
          </a:xfrm>
          <a:prstGeom prst="trapezoid">
            <a:avLst/>
          </a:prstGeom>
          <a:pattFill prst="ltVert">
            <a:fgClr>
              <a:srgbClr val="FF0000"/>
            </a:fgClr>
            <a:bgClr>
              <a:schemeClr val="accent3"/>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rapezoid 31"/>
          <p:cNvSpPr/>
          <p:nvPr/>
        </p:nvSpPr>
        <p:spPr>
          <a:xfrm>
            <a:off x="3206029" y="2992460"/>
            <a:ext cx="2283467" cy="601192"/>
          </a:xfrm>
          <a:prstGeom prst="trapezoid">
            <a:avLst/>
          </a:prstGeom>
          <a:pattFill prst="ltVert">
            <a:fgClr>
              <a:srgbClr val="FF0000"/>
            </a:fgClr>
            <a:bgClr>
              <a:schemeClr val="accent3"/>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rapezoid 32"/>
          <p:cNvSpPr/>
          <p:nvPr/>
        </p:nvSpPr>
        <p:spPr>
          <a:xfrm>
            <a:off x="949192" y="3060008"/>
            <a:ext cx="1337652" cy="533643"/>
          </a:xfrm>
          <a:prstGeom prst="trapezoid">
            <a:avLst/>
          </a:prstGeom>
          <a:pattFill prst="ltVert">
            <a:fgClr>
              <a:srgbClr val="FF0000"/>
            </a:fgClr>
            <a:bgClr>
              <a:schemeClr val="accent3"/>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Up Arrow 33"/>
          <p:cNvSpPr/>
          <p:nvPr/>
        </p:nvSpPr>
        <p:spPr>
          <a:xfrm>
            <a:off x="1425477" y="3107293"/>
            <a:ext cx="405349" cy="472850"/>
          </a:xfrm>
          <a:prstGeom prst="upArrow">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Up Arrow 34"/>
          <p:cNvSpPr/>
          <p:nvPr/>
        </p:nvSpPr>
        <p:spPr>
          <a:xfrm>
            <a:off x="4229141" y="3114047"/>
            <a:ext cx="405349" cy="472850"/>
          </a:xfrm>
          <a:prstGeom prst="upArrow">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Up Arrow 35"/>
          <p:cNvSpPr/>
          <p:nvPr/>
        </p:nvSpPr>
        <p:spPr>
          <a:xfrm>
            <a:off x="7012539" y="3120802"/>
            <a:ext cx="405349" cy="472850"/>
          </a:xfrm>
          <a:prstGeom prst="upArrow">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107536" y="1715768"/>
            <a:ext cx="1013374" cy="461665"/>
          </a:xfrm>
          <a:prstGeom prst="rect">
            <a:avLst/>
          </a:prstGeom>
          <a:noFill/>
        </p:spPr>
        <p:txBody>
          <a:bodyPr wrap="square" rtlCol="0">
            <a:spAutoFit/>
          </a:bodyPr>
          <a:lstStyle/>
          <a:p>
            <a:r>
              <a:rPr lang="en-US" sz="2400" dirty="0" smtClean="0"/>
              <a:t>ridge</a:t>
            </a:r>
            <a:endParaRPr lang="en-US" sz="2400" dirty="0"/>
          </a:p>
        </p:txBody>
      </p:sp>
      <p:sp>
        <p:nvSpPr>
          <p:cNvPr id="38" name="Isosceles Triangle 37"/>
          <p:cNvSpPr/>
          <p:nvPr/>
        </p:nvSpPr>
        <p:spPr>
          <a:xfrm>
            <a:off x="6323446" y="2177433"/>
            <a:ext cx="189163" cy="200322"/>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Isosceles Triangle 38"/>
          <p:cNvSpPr/>
          <p:nvPr/>
        </p:nvSpPr>
        <p:spPr>
          <a:xfrm>
            <a:off x="1905141" y="2178259"/>
            <a:ext cx="189163" cy="200322"/>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flipH="1">
            <a:off x="1905141" y="2418284"/>
            <a:ext cx="108093" cy="308537"/>
          </a:xfrm>
          <a:custGeom>
            <a:avLst/>
            <a:gdLst>
              <a:gd name="connsiteX0" fmla="*/ 13511 w 67558"/>
              <a:gd name="connsiteY0" fmla="*/ 0 h 283710"/>
              <a:gd name="connsiteX1" fmla="*/ 0 w 67558"/>
              <a:gd name="connsiteY1" fmla="*/ 67550 h 283710"/>
              <a:gd name="connsiteX2" fmla="*/ 27023 w 67558"/>
              <a:gd name="connsiteY2" fmla="*/ 189140 h 283710"/>
              <a:gd name="connsiteX3" fmla="*/ 40535 w 67558"/>
              <a:gd name="connsiteY3" fmla="*/ 229670 h 283710"/>
              <a:gd name="connsiteX4" fmla="*/ 67558 w 67558"/>
              <a:gd name="connsiteY4" fmla="*/ 270200 h 283710"/>
              <a:gd name="connsiteX5" fmla="*/ 40535 w 67558"/>
              <a:gd name="connsiteY5" fmla="*/ 283710 h 28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58" h="283710">
                <a:moveTo>
                  <a:pt x="13511" y="0"/>
                </a:moveTo>
                <a:cubicBezTo>
                  <a:pt x="9007" y="22517"/>
                  <a:pt x="0" y="44587"/>
                  <a:pt x="0" y="67550"/>
                </a:cubicBezTo>
                <a:cubicBezTo>
                  <a:pt x="0" y="81484"/>
                  <a:pt x="21811" y="170900"/>
                  <a:pt x="27023" y="189140"/>
                </a:cubicBezTo>
                <a:cubicBezTo>
                  <a:pt x="30936" y="202833"/>
                  <a:pt x="34166" y="216933"/>
                  <a:pt x="40535" y="229670"/>
                </a:cubicBezTo>
                <a:cubicBezTo>
                  <a:pt x="47797" y="244193"/>
                  <a:pt x="67558" y="253962"/>
                  <a:pt x="67558" y="270200"/>
                </a:cubicBezTo>
                <a:cubicBezTo>
                  <a:pt x="67558" y="280271"/>
                  <a:pt x="49543" y="279207"/>
                  <a:pt x="40535" y="28371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6400319" y="2377755"/>
            <a:ext cx="45719" cy="297220"/>
          </a:xfrm>
          <a:custGeom>
            <a:avLst/>
            <a:gdLst>
              <a:gd name="connsiteX0" fmla="*/ 17708 w 85486"/>
              <a:gd name="connsiteY0" fmla="*/ 0 h 121590"/>
              <a:gd name="connsiteX1" fmla="*/ 4197 w 85486"/>
              <a:gd name="connsiteY1" fmla="*/ 67550 h 121590"/>
              <a:gd name="connsiteX2" fmla="*/ 85267 w 85486"/>
              <a:gd name="connsiteY2" fmla="*/ 121590 h 121590"/>
            </a:gdLst>
            <a:ahLst/>
            <a:cxnLst>
              <a:cxn ang="0">
                <a:pos x="connsiteX0" y="connsiteY0"/>
              </a:cxn>
              <a:cxn ang="0">
                <a:pos x="connsiteX1" y="connsiteY1"/>
              </a:cxn>
              <a:cxn ang="0">
                <a:pos x="connsiteX2" y="connsiteY2"/>
              </a:cxn>
            </a:cxnLst>
            <a:rect l="l" t="t" r="r" b="b"/>
            <a:pathLst>
              <a:path w="85486" h="121590">
                <a:moveTo>
                  <a:pt x="17708" y="0"/>
                </a:moveTo>
                <a:cubicBezTo>
                  <a:pt x="13204" y="22517"/>
                  <a:pt x="-9151" y="48865"/>
                  <a:pt x="4197" y="67550"/>
                </a:cubicBezTo>
                <a:cubicBezTo>
                  <a:pt x="93812" y="192994"/>
                  <a:pt x="85267" y="35865"/>
                  <a:pt x="85267" y="12159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Rectangle 41"/>
          <p:cNvSpPr/>
          <p:nvPr/>
        </p:nvSpPr>
        <p:spPr>
          <a:xfrm>
            <a:off x="1279832" y="4174582"/>
            <a:ext cx="1111728" cy="310729"/>
          </a:xfrm>
          <a:prstGeom prst="rect">
            <a:avLst/>
          </a:prstGeom>
          <a:pattFill prst="pct5">
            <a:fgClr>
              <a:srgbClr val="FF0000"/>
            </a:fgClr>
            <a:bgClr>
              <a:schemeClr val="bg2">
                <a:lumMod val="50000"/>
              </a:schemeClr>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5890174" y="4171618"/>
            <a:ext cx="825109" cy="338574"/>
          </a:xfrm>
          <a:prstGeom prst="rect">
            <a:avLst/>
          </a:prstGeom>
          <a:pattFill prst="pct5">
            <a:fgClr>
              <a:srgbClr val="FF0000"/>
            </a:fgClr>
            <a:bgClr>
              <a:schemeClr val="bg2">
                <a:lumMod val="50000"/>
              </a:schemeClr>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7262108" y="4216397"/>
            <a:ext cx="1111728" cy="310729"/>
          </a:xfrm>
          <a:prstGeom prst="rect">
            <a:avLst/>
          </a:prstGeom>
          <a:pattFill prst="pct5">
            <a:fgClr>
              <a:srgbClr val="FF0000"/>
            </a:fgClr>
            <a:bgClr>
              <a:schemeClr val="bg2">
                <a:lumMod val="50000"/>
              </a:schemeClr>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209432" y="4014797"/>
            <a:ext cx="587755" cy="369332"/>
          </a:xfrm>
          <a:prstGeom prst="rect">
            <a:avLst/>
          </a:prstGeom>
          <a:noFill/>
        </p:spPr>
        <p:txBody>
          <a:bodyPr wrap="square" rtlCol="0">
            <a:spAutoFit/>
          </a:bodyPr>
          <a:lstStyle/>
          <a:p>
            <a:r>
              <a:rPr lang="en-US" dirty="0" smtClean="0"/>
              <a:t>km</a:t>
            </a:r>
            <a:endParaRPr lang="en-US" dirty="0"/>
          </a:p>
        </p:txBody>
      </p:sp>
    </p:spTree>
    <p:extLst>
      <p:ext uri="{BB962C8B-B14F-4D97-AF65-F5344CB8AC3E}">
        <p14:creationId xmlns:p14="http://schemas.microsoft.com/office/powerpoint/2010/main" val="1082870220"/>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373" y="381000"/>
            <a:ext cx="4458020" cy="2336800"/>
          </a:xfrm>
          <a:prstGeom prst="rect">
            <a:avLst/>
          </a:prstGeom>
        </p:spPr>
      </p:pic>
      <p:pic>
        <p:nvPicPr>
          <p:cNvPr id="3" name="Picture 2"/>
          <p:cNvPicPr>
            <a:picLocks noChangeAspect="1"/>
          </p:cNvPicPr>
          <p:nvPr/>
        </p:nvPicPr>
        <p:blipFill>
          <a:blip r:embed="rId4"/>
          <a:stretch>
            <a:fillRect/>
          </a:stretch>
        </p:blipFill>
        <p:spPr>
          <a:xfrm>
            <a:off x="170373" y="2785122"/>
            <a:ext cx="8865208" cy="2963649"/>
          </a:xfrm>
          <a:prstGeom prst="rect">
            <a:avLst/>
          </a:prstGeom>
        </p:spPr>
      </p:pic>
      <p:pic>
        <p:nvPicPr>
          <p:cNvPr id="4" name="Picture 3"/>
          <p:cNvPicPr>
            <a:picLocks noChangeAspect="1"/>
          </p:cNvPicPr>
          <p:nvPr/>
        </p:nvPicPr>
        <p:blipFill>
          <a:blip r:embed="rId5"/>
          <a:stretch>
            <a:fillRect/>
          </a:stretch>
        </p:blipFill>
        <p:spPr>
          <a:xfrm>
            <a:off x="4444594" y="381000"/>
            <a:ext cx="4590987" cy="2205756"/>
          </a:xfrm>
          <a:prstGeom prst="rect">
            <a:avLst/>
          </a:prstGeom>
        </p:spPr>
      </p:pic>
      <p:sp>
        <p:nvSpPr>
          <p:cNvPr id="5" name="TextBox 4"/>
          <p:cNvSpPr txBox="1"/>
          <p:nvPr/>
        </p:nvSpPr>
        <p:spPr>
          <a:xfrm>
            <a:off x="6845899" y="196334"/>
            <a:ext cx="1347497" cy="369332"/>
          </a:xfrm>
          <a:prstGeom prst="rect">
            <a:avLst/>
          </a:prstGeom>
          <a:noFill/>
        </p:spPr>
        <p:txBody>
          <a:bodyPr wrap="square" rtlCol="0">
            <a:spAutoFit/>
          </a:bodyPr>
          <a:lstStyle/>
          <a:p>
            <a:r>
              <a:rPr lang="en-US" dirty="0" smtClean="0"/>
              <a:t>S40RTS</a:t>
            </a:r>
            <a:endParaRPr lang="en-US" dirty="0"/>
          </a:p>
        </p:txBody>
      </p:sp>
      <p:sp>
        <p:nvSpPr>
          <p:cNvPr id="6" name="TextBox 5"/>
          <p:cNvSpPr txBox="1"/>
          <p:nvPr/>
        </p:nvSpPr>
        <p:spPr>
          <a:xfrm>
            <a:off x="6845899" y="2586756"/>
            <a:ext cx="1719220" cy="369332"/>
          </a:xfrm>
          <a:prstGeom prst="rect">
            <a:avLst/>
          </a:prstGeom>
          <a:noFill/>
        </p:spPr>
        <p:txBody>
          <a:bodyPr wrap="square" rtlCol="0">
            <a:spAutoFit/>
          </a:bodyPr>
          <a:lstStyle/>
          <a:p>
            <a:r>
              <a:rPr lang="en-US" dirty="0" smtClean="0"/>
              <a:t>R only</a:t>
            </a:r>
            <a:endParaRPr lang="en-US" dirty="0"/>
          </a:p>
        </p:txBody>
      </p:sp>
      <p:sp>
        <p:nvSpPr>
          <p:cNvPr id="7" name="TextBox 6"/>
          <p:cNvSpPr txBox="1"/>
          <p:nvPr/>
        </p:nvSpPr>
        <p:spPr>
          <a:xfrm>
            <a:off x="4166396" y="2416370"/>
            <a:ext cx="1409450" cy="369332"/>
          </a:xfrm>
          <a:prstGeom prst="rect">
            <a:avLst/>
          </a:prstGeom>
          <a:noFill/>
        </p:spPr>
        <p:txBody>
          <a:bodyPr wrap="square" rtlCol="0">
            <a:spAutoFit/>
          </a:bodyPr>
          <a:lstStyle/>
          <a:p>
            <a:r>
              <a:rPr lang="en-US" dirty="0" smtClean="0"/>
              <a:t>R &amp; L</a:t>
            </a:r>
            <a:endParaRPr lang="en-US" dirty="0"/>
          </a:p>
        </p:txBody>
      </p:sp>
      <p:sp>
        <p:nvSpPr>
          <p:cNvPr id="8" name="TextBox 7"/>
          <p:cNvSpPr txBox="1"/>
          <p:nvPr/>
        </p:nvSpPr>
        <p:spPr>
          <a:xfrm>
            <a:off x="340746" y="2230496"/>
            <a:ext cx="1037727" cy="646331"/>
          </a:xfrm>
          <a:prstGeom prst="rect">
            <a:avLst/>
          </a:prstGeom>
          <a:noFill/>
        </p:spPr>
        <p:txBody>
          <a:bodyPr wrap="square" rtlCol="0">
            <a:spAutoFit/>
          </a:bodyPr>
          <a:lstStyle/>
          <a:p>
            <a:r>
              <a:rPr lang="en-US" dirty="0" smtClean="0"/>
              <a:t>HMSL-S06</a:t>
            </a:r>
            <a:endParaRPr lang="en-US" dirty="0"/>
          </a:p>
        </p:txBody>
      </p:sp>
    </p:spTree>
    <p:extLst>
      <p:ext uri="{BB962C8B-B14F-4D97-AF65-F5344CB8AC3E}">
        <p14:creationId xmlns:p14="http://schemas.microsoft.com/office/powerpoint/2010/main" val="12859126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1235436" y="1857092"/>
            <a:ext cx="6412679" cy="3287099"/>
          </a:xfrm>
          <a:prstGeom prst="rect">
            <a:avLst/>
          </a:prstGeom>
        </p:spPr>
      </p:pic>
    </p:spTree>
    <p:extLst>
      <p:ext uri="{BB962C8B-B14F-4D97-AF65-F5344CB8AC3E}">
        <p14:creationId xmlns:p14="http://schemas.microsoft.com/office/powerpoint/2010/main" val="31243722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2269356" y="-1075797"/>
            <a:ext cx="4241563" cy="7978244"/>
          </a:xfrm>
          <a:prstGeom prst="rect">
            <a:avLst/>
          </a:prstGeom>
        </p:spPr>
      </p:pic>
    </p:spTree>
    <p:extLst>
      <p:ext uri="{BB962C8B-B14F-4D97-AF65-F5344CB8AC3E}">
        <p14:creationId xmlns:p14="http://schemas.microsoft.com/office/powerpoint/2010/main" val="18197141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0200" y="584200"/>
            <a:ext cx="8813800" cy="5689600"/>
          </a:xfrm>
          <a:prstGeom prst="rect">
            <a:avLst/>
          </a:prstGeom>
        </p:spPr>
      </p:pic>
      <p:sp>
        <p:nvSpPr>
          <p:cNvPr id="3" name="Rectangle 2"/>
          <p:cNvSpPr/>
          <p:nvPr/>
        </p:nvSpPr>
        <p:spPr>
          <a:xfrm>
            <a:off x="615610" y="122535"/>
            <a:ext cx="8363289" cy="646331"/>
          </a:xfrm>
          <a:prstGeom prst="rect">
            <a:avLst/>
          </a:prstGeom>
        </p:spPr>
        <p:txBody>
          <a:bodyPr wrap="square">
            <a:spAutoFit/>
          </a:bodyPr>
          <a:lstStyle/>
          <a:p>
            <a:r>
              <a:rPr lang="en-US" dirty="0"/>
              <a:t>the many surface expressions of mantle dynamics</a:t>
            </a:r>
          </a:p>
          <a:p>
            <a:r>
              <a:rPr lang="en-US" dirty="0"/>
              <a:t>Jean </a:t>
            </a:r>
            <a:r>
              <a:rPr lang="en-US" dirty="0" smtClean="0"/>
              <a:t>Braun. Nature. 28 NOV 2010</a:t>
            </a:r>
            <a:endParaRPr lang="en-US" dirty="0"/>
          </a:p>
        </p:txBody>
      </p:sp>
    </p:spTree>
    <p:extLst>
      <p:ext uri="{BB962C8B-B14F-4D97-AF65-F5344CB8AC3E}">
        <p14:creationId xmlns:p14="http://schemas.microsoft.com/office/powerpoint/2010/main" val="32905239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0700" y="0"/>
            <a:ext cx="5540225" cy="6858000"/>
          </a:xfrm>
          <a:prstGeom prst="rect">
            <a:avLst/>
          </a:prstGeom>
        </p:spPr>
      </p:pic>
    </p:spTree>
    <p:extLst>
      <p:ext uri="{BB962C8B-B14F-4D97-AF65-F5344CB8AC3E}">
        <p14:creationId xmlns:p14="http://schemas.microsoft.com/office/powerpoint/2010/main" val="9141879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635" y="752019"/>
            <a:ext cx="7788465" cy="4988381"/>
          </a:xfrm>
          <a:prstGeom prst="rect">
            <a:avLst/>
          </a:prstGeom>
        </p:spPr>
      </p:pic>
    </p:spTree>
    <p:extLst>
      <p:ext uri="{BB962C8B-B14F-4D97-AF65-F5344CB8AC3E}">
        <p14:creationId xmlns:p14="http://schemas.microsoft.com/office/powerpoint/2010/main" val="4298108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80228"/>
          </a:xfrm>
          <a:prstGeom prst="rect">
            <a:avLst/>
          </a:prstGeom>
        </p:spPr>
      </p:pic>
    </p:spTree>
    <p:extLst>
      <p:ext uri="{BB962C8B-B14F-4D97-AF65-F5344CB8AC3E}">
        <p14:creationId xmlns:p14="http://schemas.microsoft.com/office/powerpoint/2010/main" val="18437075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68193"/>
            <a:ext cx="9144000" cy="4349523"/>
          </a:xfrm>
          <a:prstGeom prst="rect">
            <a:avLst/>
          </a:prstGeom>
        </p:spPr>
      </p:pic>
    </p:spTree>
    <p:extLst>
      <p:ext uri="{BB962C8B-B14F-4D97-AF65-F5344CB8AC3E}">
        <p14:creationId xmlns:p14="http://schemas.microsoft.com/office/powerpoint/2010/main" val="38041634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89000"/>
            <a:ext cx="9144000" cy="5080000"/>
          </a:xfrm>
          <a:prstGeom prst="rect">
            <a:avLst/>
          </a:prstGeom>
        </p:spPr>
      </p:pic>
    </p:spTree>
    <p:extLst>
      <p:ext uri="{BB962C8B-B14F-4D97-AF65-F5344CB8AC3E}">
        <p14:creationId xmlns:p14="http://schemas.microsoft.com/office/powerpoint/2010/main" val="5678671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5000" y="0"/>
            <a:ext cx="5330052" cy="6858000"/>
          </a:xfrm>
          <a:prstGeom prst="rect">
            <a:avLst/>
          </a:prstGeom>
        </p:spPr>
      </p:pic>
    </p:spTree>
    <p:extLst>
      <p:ext uri="{BB962C8B-B14F-4D97-AF65-F5344CB8AC3E}">
        <p14:creationId xmlns:p14="http://schemas.microsoft.com/office/powerpoint/2010/main" val="1808634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269676" y="949489"/>
            <a:ext cx="27023" cy="48095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4422076" y="945698"/>
            <a:ext cx="27023" cy="4809550"/>
          </a:xfrm>
          <a:prstGeom prst="line">
            <a:avLst/>
          </a:prstGeom>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3891351" y="1634707"/>
            <a:ext cx="851233" cy="986228"/>
          </a:xfrm>
          <a:prstGeom prst="roundRect">
            <a:avLst/>
          </a:prstGeom>
          <a:pattFill prst="dashHorz">
            <a:fgClr>
              <a:srgbClr val="FF0000"/>
            </a:fgClr>
            <a:bgClr>
              <a:schemeClr val="accent3"/>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2746634" y="4029762"/>
            <a:ext cx="851233" cy="1104027"/>
          </a:xfrm>
          <a:prstGeom prst="roundRect">
            <a:avLst/>
          </a:prstGeom>
          <a:pattFill prst="dashHorz">
            <a:fgClr>
              <a:srgbClr val="FF0000"/>
            </a:fgClr>
            <a:bgClr>
              <a:schemeClr val="accent3"/>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4172111" y="2620935"/>
            <a:ext cx="391838" cy="824108"/>
          </a:xfrm>
          <a:prstGeom prst="downArrow">
            <a:avLst/>
          </a:prstGeom>
          <a:pattFill prst="wdDnDiag">
            <a:fgClr>
              <a:srgbClr val="EB7EB9"/>
            </a:fgClr>
            <a:bgClr>
              <a:schemeClr val="accent3"/>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entagon 7"/>
          <p:cNvSpPr/>
          <p:nvPr/>
        </p:nvSpPr>
        <p:spPr>
          <a:xfrm>
            <a:off x="3601639" y="4289088"/>
            <a:ext cx="658298" cy="619312"/>
          </a:xfrm>
          <a:prstGeom prst="homePlate">
            <a:avLst/>
          </a:prstGeom>
          <a:pattFill prst="wdDnDiag">
            <a:fgClr>
              <a:srgbClr val="EB7EB9"/>
            </a:fgClr>
            <a:bgClr>
              <a:schemeClr val="accent3"/>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flipV="1">
            <a:off x="4162370" y="949489"/>
            <a:ext cx="391838" cy="689009"/>
          </a:xfrm>
          <a:prstGeom prst="downArrow">
            <a:avLst/>
          </a:prstGeom>
          <a:pattFill prst="wdDnDiag">
            <a:fgClr>
              <a:srgbClr val="EB7EB9"/>
            </a:fgClr>
            <a:bgClr>
              <a:schemeClr val="accent3"/>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54554" y="935979"/>
            <a:ext cx="4215631" cy="5018128"/>
          </a:xfrm>
          <a:prstGeom prst="rect">
            <a:avLst/>
          </a:prstGeom>
          <a:solidFill>
            <a:srgbClr val="FF0000">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46634" y="4109178"/>
            <a:ext cx="752880" cy="923330"/>
          </a:xfrm>
          <a:prstGeom prst="rect">
            <a:avLst/>
          </a:prstGeom>
          <a:noFill/>
        </p:spPr>
        <p:txBody>
          <a:bodyPr wrap="square" rtlCol="0">
            <a:spAutoFit/>
          </a:bodyPr>
          <a:lstStyle/>
          <a:p>
            <a:r>
              <a:rPr lang="en-US" dirty="0" smtClean="0"/>
              <a:t>400 km</a:t>
            </a:r>
          </a:p>
          <a:p>
            <a:r>
              <a:rPr lang="en-US" dirty="0" smtClean="0"/>
              <a:t>deep</a:t>
            </a:r>
            <a:endParaRPr lang="en-US" dirty="0"/>
          </a:p>
        </p:txBody>
      </p:sp>
      <p:sp>
        <p:nvSpPr>
          <p:cNvPr id="12" name="TextBox 11"/>
          <p:cNvSpPr txBox="1"/>
          <p:nvPr/>
        </p:nvSpPr>
        <p:spPr>
          <a:xfrm>
            <a:off x="3861344" y="1810248"/>
            <a:ext cx="908264" cy="646331"/>
          </a:xfrm>
          <a:prstGeom prst="rect">
            <a:avLst/>
          </a:prstGeom>
          <a:noFill/>
        </p:spPr>
        <p:txBody>
          <a:bodyPr wrap="square" rtlCol="0">
            <a:spAutoFit/>
          </a:bodyPr>
          <a:lstStyle/>
          <a:p>
            <a:r>
              <a:rPr lang="en-US" dirty="0" smtClean="0"/>
              <a:t>400 km</a:t>
            </a:r>
          </a:p>
          <a:p>
            <a:r>
              <a:rPr lang="en-US" dirty="0" smtClean="0"/>
              <a:t>deep</a:t>
            </a:r>
            <a:endParaRPr lang="en-US" dirty="0"/>
          </a:p>
        </p:txBody>
      </p:sp>
      <p:sp>
        <p:nvSpPr>
          <p:cNvPr id="13" name="TextBox 12"/>
          <p:cNvSpPr txBox="1"/>
          <p:nvPr/>
        </p:nvSpPr>
        <p:spPr>
          <a:xfrm>
            <a:off x="4742584" y="3075711"/>
            <a:ext cx="1527601" cy="646331"/>
          </a:xfrm>
          <a:prstGeom prst="rect">
            <a:avLst/>
          </a:prstGeom>
          <a:noFill/>
        </p:spPr>
        <p:txBody>
          <a:bodyPr wrap="square" rtlCol="0">
            <a:spAutoFit/>
          </a:bodyPr>
          <a:lstStyle/>
          <a:p>
            <a:r>
              <a:rPr lang="en-US" dirty="0" smtClean="0"/>
              <a:t>Background</a:t>
            </a:r>
          </a:p>
          <a:p>
            <a:r>
              <a:rPr lang="en-US" dirty="0" smtClean="0"/>
              <a:t>200 km depth</a:t>
            </a:r>
            <a:endParaRPr lang="en-US" dirty="0"/>
          </a:p>
        </p:txBody>
      </p:sp>
      <p:sp>
        <p:nvSpPr>
          <p:cNvPr id="14" name="TextBox 13"/>
          <p:cNvSpPr txBox="1"/>
          <p:nvPr/>
        </p:nvSpPr>
        <p:spPr>
          <a:xfrm>
            <a:off x="3534078" y="4316107"/>
            <a:ext cx="628292" cy="646331"/>
          </a:xfrm>
          <a:prstGeom prst="rect">
            <a:avLst/>
          </a:prstGeom>
          <a:noFill/>
        </p:spPr>
        <p:txBody>
          <a:bodyPr wrap="square" rtlCol="0">
            <a:spAutoFit/>
          </a:bodyPr>
          <a:lstStyle/>
          <a:p>
            <a:r>
              <a:rPr lang="en-US" dirty="0" smtClean="0"/>
              <a:t>200</a:t>
            </a:r>
          </a:p>
          <a:p>
            <a:r>
              <a:rPr lang="en-US" dirty="0" smtClean="0"/>
              <a:t>km</a:t>
            </a:r>
            <a:endParaRPr lang="en-US" dirty="0"/>
          </a:p>
        </p:txBody>
      </p:sp>
      <p:sp>
        <p:nvSpPr>
          <p:cNvPr id="15" name="TextBox 14"/>
          <p:cNvSpPr txBox="1"/>
          <p:nvPr/>
        </p:nvSpPr>
        <p:spPr>
          <a:xfrm>
            <a:off x="2082284" y="2508203"/>
            <a:ext cx="1645436" cy="1200329"/>
          </a:xfrm>
          <a:prstGeom prst="rect">
            <a:avLst/>
          </a:prstGeom>
          <a:noFill/>
        </p:spPr>
        <p:txBody>
          <a:bodyPr wrap="square" rtlCol="0">
            <a:spAutoFit/>
          </a:bodyPr>
          <a:lstStyle/>
          <a:p>
            <a:r>
              <a:rPr lang="en-US" dirty="0" smtClean="0"/>
              <a:t>Broad </a:t>
            </a:r>
            <a:r>
              <a:rPr lang="en-US" dirty="0" err="1" smtClean="0"/>
              <a:t>upwellings</a:t>
            </a:r>
            <a:r>
              <a:rPr lang="en-US" dirty="0" smtClean="0"/>
              <a:t> from MORB source</a:t>
            </a:r>
            <a:endParaRPr lang="en-US" dirty="0"/>
          </a:p>
        </p:txBody>
      </p:sp>
      <p:cxnSp>
        <p:nvCxnSpPr>
          <p:cNvPr id="17" name="Straight Arrow Connector 16"/>
          <p:cNvCxnSpPr/>
          <p:nvPr/>
        </p:nvCxnSpPr>
        <p:spPr>
          <a:xfrm flipV="1">
            <a:off x="2905002" y="2211252"/>
            <a:ext cx="956342" cy="2521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6" idx="0"/>
          </p:cNvCxnSpPr>
          <p:nvPr/>
        </p:nvCxnSpPr>
        <p:spPr>
          <a:xfrm>
            <a:off x="2513164" y="3708532"/>
            <a:ext cx="659087" cy="3212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215908" y="1904906"/>
            <a:ext cx="1053908" cy="369332"/>
          </a:xfrm>
          <a:prstGeom prst="rect">
            <a:avLst/>
          </a:prstGeom>
          <a:noFill/>
        </p:spPr>
        <p:txBody>
          <a:bodyPr wrap="square" rtlCol="0">
            <a:spAutoFit/>
          </a:bodyPr>
          <a:lstStyle/>
          <a:p>
            <a:r>
              <a:rPr lang="en-US" dirty="0" smtClean="0"/>
              <a:t>depths</a:t>
            </a:r>
            <a:endParaRPr lang="en-US" dirty="0"/>
          </a:p>
        </p:txBody>
      </p:sp>
      <p:sp>
        <p:nvSpPr>
          <p:cNvPr id="24" name="TextBox 23"/>
          <p:cNvSpPr txBox="1"/>
          <p:nvPr/>
        </p:nvSpPr>
        <p:spPr>
          <a:xfrm rot="16200000">
            <a:off x="3978103" y="5231046"/>
            <a:ext cx="797186" cy="400110"/>
          </a:xfrm>
          <a:prstGeom prst="rect">
            <a:avLst/>
          </a:prstGeom>
          <a:solidFill>
            <a:schemeClr val="bg1"/>
          </a:solidFill>
        </p:spPr>
        <p:txBody>
          <a:bodyPr wrap="square" rtlCol="0">
            <a:spAutoFit/>
          </a:bodyPr>
          <a:lstStyle/>
          <a:p>
            <a:r>
              <a:rPr lang="en-US" sz="2000" dirty="0" smtClean="0"/>
              <a:t>ridge</a:t>
            </a:r>
            <a:endParaRPr lang="en-US" sz="2000" dirty="0"/>
          </a:p>
        </p:txBody>
      </p:sp>
      <p:sp>
        <p:nvSpPr>
          <p:cNvPr id="25" name="TextBox 24"/>
          <p:cNvSpPr txBox="1"/>
          <p:nvPr/>
        </p:nvSpPr>
        <p:spPr>
          <a:xfrm>
            <a:off x="2196429" y="1161858"/>
            <a:ext cx="1405210" cy="378279"/>
          </a:xfrm>
          <a:prstGeom prst="rect">
            <a:avLst/>
          </a:prstGeom>
          <a:noFill/>
        </p:spPr>
        <p:txBody>
          <a:bodyPr wrap="square" rtlCol="0">
            <a:spAutoFit/>
          </a:bodyPr>
          <a:lstStyle/>
          <a:p>
            <a:r>
              <a:rPr lang="en-US" dirty="0" smtClean="0"/>
              <a:t>Map view</a:t>
            </a:r>
            <a:endParaRPr lang="en-US" dirty="0"/>
          </a:p>
        </p:txBody>
      </p:sp>
    </p:spTree>
    <p:extLst>
      <p:ext uri="{BB962C8B-B14F-4D97-AF65-F5344CB8AC3E}">
        <p14:creationId xmlns:p14="http://schemas.microsoft.com/office/powerpoint/2010/main" val="4163156427"/>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3300" y="0"/>
            <a:ext cx="7131899" cy="6858000"/>
          </a:xfrm>
          <a:prstGeom prst="rect">
            <a:avLst/>
          </a:prstGeom>
        </p:spPr>
      </p:pic>
    </p:spTree>
    <p:extLst>
      <p:ext uri="{BB962C8B-B14F-4D97-AF65-F5344CB8AC3E}">
        <p14:creationId xmlns:p14="http://schemas.microsoft.com/office/powerpoint/2010/main" val="10145497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93800" y="1333500"/>
            <a:ext cx="6743700" cy="4191000"/>
          </a:xfrm>
          <a:prstGeom prst="rect">
            <a:avLst/>
          </a:prstGeom>
        </p:spPr>
      </p:pic>
    </p:spTree>
    <p:extLst>
      <p:ext uri="{BB962C8B-B14F-4D97-AF65-F5344CB8AC3E}">
        <p14:creationId xmlns:p14="http://schemas.microsoft.com/office/powerpoint/2010/main" val="343378808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0"/>
            <a:ext cx="8975235" cy="6858000"/>
          </a:xfrm>
          <a:prstGeom prst="rect">
            <a:avLst/>
          </a:prstGeom>
        </p:spPr>
      </p:pic>
    </p:spTree>
    <p:extLst>
      <p:ext uri="{BB962C8B-B14F-4D97-AF65-F5344CB8AC3E}">
        <p14:creationId xmlns:p14="http://schemas.microsoft.com/office/powerpoint/2010/main" val="29974799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0"/>
            <a:ext cx="8979031" cy="6858000"/>
          </a:xfrm>
          <a:prstGeom prst="rect">
            <a:avLst/>
          </a:prstGeom>
        </p:spPr>
      </p:pic>
    </p:spTree>
    <p:extLst>
      <p:ext uri="{BB962C8B-B14F-4D97-AF65-F5344CB8AC3E}">
        <p14:creationId xmlns:p14="http://schemas.microsoft.com/office/powerpoint/2010/main" val="31480422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66800"/>
            <a:ext cx="48641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9395" name="Line 3"/>
          <p:cNvSpPr>
            <a:spLocks noChangeShapeType="1"/>
          </p:cNvSpPr>
          <p:nvPr/>
        </p:nvSpPr>
        <p:spPr bwMode="auto">
          <a:xfrm flipV="1">
            <a:off x="6324600" y="5029200"/>
            <a:ext cx="0" cy="381000"/>
          </a:xfrm>
          <a:prstGeom prst="line">
            <a:avLst/>
          </a:prstGeom>
          <a:noFill/>
          <a:ln w="57150" cmpd="thickThin">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59396" name="Text Box 4"/>
          <p:cNvSpPr txBox="1">
            <a:spLocks noChangeArrowheads="1"/>
          </p:cNvSpPr>
          <p:nvPr/>
        </p:nvSpPr>
        <p:spPr bwMode="auto">
          <a:xfrm>
            <a:off x="5943600" y="5562600"/>
            <a:ext cx="1133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fontAlgn="auto">
              <a:spcBef>
                <a:spcPct val="50000"/>
              </a:spcBef>
              <a:spcAft>
                <a:spcPts val="0"/>
              </a:spcAft>
              <a:defRPr/>
            </a:pPr>
            <a:r>
              <a:rPr lang="en-US" sz="1600">
                <a:latin typeface="+mn-lt"/>
                <a:ea typeface="+mn-ea"/>
                <a:cs typeface="+mn-cs"/>
              </a:rPr>
              <a:t>Usual TBL</a:t>
            </a:r>
          </a:p>
        </p:txBody>
      </p:sp>
      <p:sp>
        <p:nvSpPr>
          <p:cNvPr id="59397" name="Line 5"/>
          <p:cNvSpPr>
            <a:spLocks noChangeShapeType="1"/>
          </p:cNvSpPr>
          <p:nvPr/>
        </p:nvSpPr>
        <p:spPr bwMode="auto">
          <a:xfrm>
            <a:off x="6781800" y="5029200"/>
            <a:ext cx="1828800"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59398" name="Text Box 6"/>
          <p:cNvSpPr txBox="1">
            <a:spLocks noChangeArrowheads="1"/>
          </p:cNvSpPr>
          <p:nvPr/>
        </p:nvSpPr>
        <p:spPr bwMode="auto">
          <a:xfrm>
            <a:off x="8372475" y="5067300"/>
            <a:ext cx="481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fontAlgn="auto">
              <a:spcBef>
                <a:spcPct val="50000"/>
              </a:spcBef>
              <a:spcAft>
                <a:spcPts val="0"/>
              </a:spcAft>
              <a:defRPr/>
            </a:pPr>
            <a:r>
              <a:rPr lang="en-US" sz="1400">
                <a:latin typeface="+mn-lt"/>
                <a:ea typeface="+mn-ea"/>
                <a:cs typeface="+mn-cs"/>
              </a:rPr>
              <a:t>150</a:t>
            </a:r>
            <a:endParaRPr lang="en-US" sz="1600">
              <a:latin typeface="+mn-lt"/>
              <a:ea typeface="+mn-ea"/>
              <a:cs typeface="+mn-cs"/>
            </a:endParaRPr>
          </a:p>
        </p:txBody>
      </p:sp>
      <p:sp>
        <p:nvSpPr>
          <p:cNvPr id="59399" name="Line 7"/>
          <p:cNvSpPr>
            <a:spLocks noChangeShapeType="1"/>
          </p:cNvSpPr>
          <p:nvPr/>
        </p:nvSpPr>
        <p:spPr bwMode="auto">
          <a:xfrm flipV="1">
            <a:off x="8610600" y="5334000"/>
            <a:ext cx="0" cy="381000"/>
          </a:xfrm>
          <a:prstGeom prst="line">
            <a:avLst/>
          </a:prstGeom>
          <a:noFill/>
          <a:ln w="57150" cmpd="thickThin">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59400" name="Text Box 8"/>
          <p:cNvSpPr txBox="1">
            <a:spLocks noChangeArrowheads="1"/>
          </p:cNvSpPr>
          <p:nvPr/>
        </p:nvSpPr>
        <p:spPr bwMode="auto">
          <a:xfrm>
            <a:off x="7162800" y="5410200"/>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fontAlgn="auto">
              <a:spcBef>
                <a:spcPct val="50000"/>
              </a:spcBef>
              <a:spcAft>
                <a:spcPts val="0"/>
              </a:spcAft>
              <a:defRPr/>
            </a:pPr>
            <a:r>
              <a:rPr lang="en-US" sz="1600">
                <a:latin typeface="+mn-lt"/>
                <a:ea typeface="+mn-ea"/>
                <a:cs typeface="+mn-cs"/>
              </a:rPr>
              <a:t>Seismic TBL</a:t>
            </a:r>
          </a:p>
        </p:txBody>
      </p:sp>
      <p:sp>
        <p:nvSpPr>
          <p:cNvPr id="59401" name="Text Box 9"/>
          <p:cNvSpPr txBox="1">
            <a:spLocks noChangeArrowheads="1"/>
          </p:cNvSpPr>
          <p:nvPr/>
        </p:nvSpPr>
        <p:spPr bwMode="auto">
          <a:xfrm>
            <a:off x="8356600" y="990600"/>
            <a:ext cx="511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fontAlgn="auto">
              <a:spcBef>
                <a:spcPct val="50000"/>
              </a:spcBef>
              <a:spcAft>
                <a:spcPts val="0"/>
              </a:spcAft>
              <a:defRPr/>
            </a:pPr>
            <a:r>
              <a:rPr lang="en-US" sz="4400">
                <a:solidFill>
                  <a:srgbClr val="FF3300"/>
                </a:solidFill>
                <a:latin typeface="+mn-lt"/>
                <a:ea typeface="+mn-ea"/>
                <a:cs typeface="+mn-cs"/>
              </a:rPr>
              <a:t>+</a:t>
            </a:r>
            <a:endParaRPr lang="en-US" sz="4400">
              <a:latin typeface="+mn-lt"/>
              <a:ea typeface="+mn-ea"/>
              <a:cs typeface="+mn-cs"/>
            </a:endParaRPr>
          </a:p>
        </p:txBody>
      </p:sp>
      <p:sp>
        <p:nvSpPr>
          <p:cNvPr id="59402" name="Text Box 10"/>
          <p:cNvSpPr txBox="1">
            <a:spLocks noChangeArrowheads="1"/>
          </p:cNvSpPr>
          <p:nvPr/>
        </p:nvSpPr>
        <p:spPr bwMode="auto">
          <a:xfrm>
            <a:off x="8153400" y="7620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fontAlgn="auto">
              <a:spcBef>
                <a:spcPct val="50000"/>
              </a:spcBef>
              <a:spcAft>
                <a:spcPts val="0"/>
              </a:spcAft>
              <a:defRPr/>
            </a:pPr>
            <a:r>
              <a:rPr lang="en-US">
                <a:latin typeface="+mn-lt"/>
                <a:ea typeface="+mn-ea"/>
                <a:cs typeface="+mn-cs"/>
              </a:rPr>
              <a:t>Hawaii</a:t>
            </a:r>
            <a:endParaRPr lang="en-US" sz="1600">
              <a:latin typeface="+mn-lt"/>
              <a:ea typeface="+mn-ea"/>
              <a:cs typeface="+mn-cs"/>
            </a:endParaRPr>
          </a:p>
        </p:txBody>
      </p:sp>
      <p:sp>
        <p:nvSpPr>
          <p:cNvPr id="59403" name="Text Box 11"/>
          <p:cNvSpPr txBox="1">
            <a:spLocks noChangeArrowheads="1"/>
          </p:cNvSpPr>
          <p:nvPr/>
        </p:nvSpPr>
        <p:spPr bwMode="auto">
          <a:xfrm>
            <a:off x="5448300" y="1965325"/>
            <a:ext cx="846138" cy="336550"/>
          </a:xfrm>
          <a:prstGeom prst="rect">
            <a:avLst/>
          </a:prstGeom>
          <a:solidFill>
            <a:schemeClr val="bg1"/>
          </a:solidFill>
          <a:ln>
            <a:noFill/>
          </a:ln>
          <a:effectLst/>
          <a:extLs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fontAlgn="auto">
              <a:spcBef>
                <a:spcPct val="50000"/>
              </a:spcBef>
              <a:spcAft>
                <a:spcPts val="0"/>
              </a:spcAft>
              <a:defRPr/>
            </a:pPr>
            <a:r>
              <a:rPr lang="en-US" sz="1600" b="1">
                <a:latin typeface="Baskerville" charset="0"/>
                <a:ea typeface="+mn-ea"/>
                <a:cs typeface="+mn-cs"/>
              </a:rPr>
              <a:t>MORB</a:t>
            </a:r>
            <a:endParaRPr lang="en-US" sz="1600">
              <a:latin typeface="+mn-lt"/>
              <a:ea typeface="+mn-ea"/>
              <a:cs typeface="+mn-cs"/>
            </a:endParaRPr>
          </a:p>
        </p:txBody>
      </p:sp>
      <p:sp>
        <p:nvSpPr>
          <p:cNvPr id="59404" name="Text Box 12"/>
          <p:cNvSpPr txBox="1">
            <a:spLocks noChangeArrowheads="1"/>
          </p:cNvSpPr>
          <p:nvPr/>
        </p:nvSpPr>
        <p:spPr bwMode="auto">
          <a:xfrm>
            <a:off x="8077200" y="4572000"/>
            <a:ext cx="804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fontAlgn="auto">
              <a:spcBef>
                <a:spcPct val="50000"/>
              </a:spcBef>
              <a:spcAft>
                <a:spcPts val="0"/>
              </a:spcAft>
              <a:defRPr/>
            </a:pPr>
            <a:r>
              <a:rPr lang="en-US" sz="1600">
                <a:latin typeface="+mn-lt"/>
                <a:ea typeface="+mn-ea"/>
                <a:cs typeface="+mn-cs"/>
              </a:rPr>
              <a:t>Vs min</a:t>
            </a:r>
          </a:p>
        </p:txBody>
      </p:sp>
      <p:sp>
        <p:nvSpPr>
          <p:cNvPr id="59405" name="Line 13"/>
          <p:cNvSpPr>
            <a:spLocks noChangeShapeType="1"/>
          </p:cNvSpPr>
          <p:nvPr/>
        </p:nvSpPr>
        <p:spPr bwMode="auto">
          <a:xfrm flipV="1">
            <a:off x="6705600" y="1752600"/>
            <a:ext cx="1828800" cy="1143000"/>
          </a:xfrm>
          <a:prstGeom prst="line">
            <a:avLst/>
          </a:prstGeom>
          <a:noFill/>
          <a:ln w="19050">
            <a:solidFill>
              <a:schemeClr val="tx1"/>
            </a:solidFill>
            <a:prstDash val="lgDash"/>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59406" name="Line 14"/>
          <p:cNvSpPr>
            <a:spLocks noChangeShapeType="1"/>
          </p:cNvSpPr>
          <p:nvPr/>
        </p:nvSpPr>
        <p:spPr bwMode="auto">
          <a:xfrm flipV="1">
            <a:off x="6781800" y="838200"/>
            <a:ext cx="1371600" cy="12192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59407" name="Rectangle 15"/>
          <p:cNvSpPr>
            <a:spLocks noChangeArrowheads="1"/>
          </p:cNvSpPr>
          <p:nvPr/>
        </p:nvSpPr>
        <p:spPr bwMode="auto">
          <a:xfrm>
            <a:off x="4648200" y="4648200"/>
            <a:ext cx="914400" cy="228600"/>
          </a:xfrm>
          <a:prstGeom prst="rect">
            <a:avLst/>
          </a:prstGeom>
          <a:solidFill>
            <a:schemeClr val="bg1"/>
          </a:solidFill>
          <a:ln>
            <a:noFill/>
          </a:ln>
          <a:effectLst/>
          <a:extLs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fontAlgn="auto">
              <a:spcBef>
                <a:spcPts val="0"/>
              </a:spcBef>
              <a:spcAft>
                <a:spcPts val="0"/>
              </a:spcAft>
              <a:defRPr/>
            </a:pPr>
            <a:r>
              <a:rPr lang="en-US" sz="1400">
                <a:latin typeface="+mn-lt"/>
                <a:ea typeface="+mn-ea"/>
                <a:cs typeface="+mn-cs"/>
              </a:rPr>
              <a:t>LID</a:t>
            </a:r>
            <a:endParaRPr lang="en-US" sz="1600">
              <a:latin typeface="+mn-lt"/>
              <a:ea typeface="+mn-ea"/>
              <a:cs typeface="+mn-cs"/>
            </a:endParaRPr>
          </a:p>
        </p:txBody>
      </p:sp>
      <p:sp>
        <p:nvSpPr>
          <p:cNvPr id="59408" name="Text Box 16"/>
          <p:cNvSpPr txBox="1">
            <a:spLocks noChangeArrowheads="1"/>
          </p:cNvSpPr>
          <p:nvPr/>
        </p:nvSpPr>
        <p:spPr bwMode="auto">
          <a:xfrm>
            <a:off x="3962400" y="4648200"/>
            <a:ext cx="420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fontAlgn="auto">
              <a:spcBef>
                <a:spcPct val="50000"/>
              </a:spcBef>
              <a:spcAft>
                <a:spcPts val="0"/>
              </a:spcAft>
              <a:defRPr/>
            </a:pPr>
            <a:r>
              <a:rPr lang="en-US" sz="1600">
                <a:latin typeface="+mn-lt"/>
                <a:ea typeface="+mn-ea"/>
                <a:cs typeface="+mn-cs"/>
              </a:rPr>
              <a:t>Te</a:t>
            </a:r>
          </a:p>
        </p:txBody>
      </p:sp>
      <p:sp>
        <p:nvSpPr>
          <p:cNvPr id="59409" name="Text Box 17"/>
          <p:cNvSpPr txBox="1">
            <a:spLocks noChangeArrowheads="1"/>
          </p:cNvSpPr>
          <p:nvPr/>
        </p:nvSpPr>
        <p:spPr bwMode="auto">
          <a:xfrm>
            <a:off x="7037388" y="4594225"/>
            <a:ext cx="5572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fontAlgn="auto">
              <a:spcBef>
                <a:spcPct val="50000"/>
              </a:spcBef>
              <a:spcAft>
                <a:spcPts val="0"/>
              </a:spcAft>
              <a:defRPr/>
            </a:pPr>
            <a:r>
              <a:rPr lang="en-US" sz="1600">
                <a:latin typeface="+mn-lt"/>
                <a:ea typeface="+mn-ea"/>
                <a:cs typeface="+mn-cs"/>
              </a:rPr>
              <a:t>TBL</a:t>
            </a:r>
          </a:p>
        </p:txBody>
      </p:sp>
      <p:sp>
        <p:nvSpPr>
          <p:cNvPr id="59410" name="Text Box 18"/>
          <p:cNvSpPr txBox="1">
            <a:spLocks noChangeArrowheads="1"/>
          </p:cNvSpPr>
          <p:nvPr/>
        </p:nvSpPr>
        <p:spPr bwMode="auto">
          <a:xfrm>
            <a:off x="2240372" y="270917"/>
            <a:ext cx="528396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fontAlgn="auto">
              <a:spcBef>
                <a:spcPct val="50000"/>
              </a:spcBef>
              <a:spcAft>
                <a:spcPts val="0"/>
              </a:spcAft>
              <a:defRPr/>
            </a:pPr>
            <a:r>
              <a:rPr lang="en-US" sz="2000" dirty="0">
                <a:latin typeface="+mn-lt"/>
                <a:ea typeface="+mn-ea"/>
                <a:cs typeface="+mn-cs"/>
              </a:rPr>
              <a:t>Why are Hawaiian magmas hotter than MORB?…</a:t>
            </a:r>
          </a:p>
          <a:p>
            <a:pPr algn="ctr" fontAlgn="auto">
              <a:spcBef>
                <a:spcPct val="50000"/>
              </a:spcBef>
              <a:spcAft>
                <a:spcPts val="0"/>
              </a:spcAft>
              <a:defRPr/>
            </a:pPr>
            <a:endParaRPr lang="en-US" sz="1600" dirty="0">
              <a:latin typeface="+mn-lt"/>
              <a:ea typeface="+mn-ea"/>
              <a:cs typeface="+mn-cs"/>
            </a:endParaRPr>
          </a:p>
        </p:txBody>
      </p:sp>
      <p:sp>
        <p:nvSpPr>
          <p:cNvPr id="59411" name="Text Box 19"/>
          <p:cNvSpPr txBox="1">
            <a:spLocks noChangeArrowheads="1"/>
          </p:cNvSpPr>
          <p:nvPr/>
        </p:nvSpPr>
        <p:spPr bwMode="auto">
          <a:xfrm>
            <a:off x="7391400" y="2971800"/>
            <a:ext cx="13716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a:t>…but not 2000 km deeper!</a:t>
            </a:r>
            <a:endParaRPr lang="en-US" sz="1800"/>
          </a:p>
        </p:txBody>
      </p:sp>
      <p:sp>
        <p:nvSpPr>
          <p:cNvPr id="59412" name="Line 20"/>
          <p:cNvSpPr>
            <a:spLocks noChangeShapeType="1"/>
          </p:cNvSpPr>
          <p:nvPr/>
        </p:nvSpPr>
        <p:spPr bwMode="auto">
          <a:xfrm flipV="1">
            <a:off x="6781800" y="1905000"/>
            <a:ext cx="1828800" cy="152400"/>
          </a:xfrm>
          <a:prstGeom prst="line">
            <a:avLst/>
          </a:prstGeom>
          <a:noFill/>
          <a:ln w="28575">
            <a:solidFill>
              <a:srgbClr val="3333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auto">
              <a:spcBef>
                <a:spcPts val="0"/>
              </a:spcBef>
              <a:spcAft>
                <a:spcPts val="0"/>
              </a:spcAft>
              <a:defRPr/>
            </a:pPr>
            <a:endParaRPr lang="en-US">
              <a:latin typeface="+mn-lt"/>
              <a:ea typeface="+mn-ea"/>
              <a:cs typeface="+mn-cs"/>
            </a:endParaRPr>
          </a:p>
        </p:txBody>
      </p:sp>
      <p:sp>
        <p:nvSpPr>
          <p:cNvPr id="59413" name="Text Box 21"/>
          <p:cNvSpPr txBox="1">
            <a:spLocks noChangeArrowheads="1"/>
          </p:cNvSpPr>
          <p:nvPr/>
        </p:nvSpPr>
        <p:spPr bwMode="auto">
          <a:xfrm>
            <a:off x="6858000" y="1676400"/>
            <a:ext cx="1524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600">
                <a:solidFill>
                  <a:srgbClr val="3333FF"/>
                </a:solidFill>
              </a:rPr>
              <a:t>MORB adiabat</a:t>
            </a:r>
            <a:endParaRPr lang="en-US" sz="1800"/>
          </a:p>
        </p:txBody>
      </p:sp>
      <p:sp>
        <p:nvSpPr>
          <p:cNvPr id="2" name="TextBox 1"/>
          <p:cNvSpPr txBox="1"/>
          <p:nvPr/>
        </p:nvSpPr>
        <p:spPr>
          <a:xfrm>
            <a:off x="754762" y="5746750"/>
            <a:ext cx="2551814" cy="369332"/>
          </a:xfrm>
          <a:prstGeom prst="rect">
            <a:avLst/>
          </a:prstGeom>
          <a:noFill/>
        </p:spPr>
        <p:txBody>
          <a:bodyPr wrap="square" rtlCol="0">
            <a:spAutoFit/>
          </a:bodyPr>
          <a:lstStyle/>
          <a:p>
            <a:r>
              <a:rPr lang="en-US" dirty="0" smtClean="0"/>
              <a:t>After </a:t>
            </a:r>
            <a:r>
              <a:rPr lang="en-US" dirty="0" err="1" smtClean="0"/>
              <a:t>Hofmeister</a:t>
            </a:r>
            <a:endParaRPr lang="en-US" dirty="0"/>
          </a:p>
        </p:txBody>
      </p:sp>
    </p:spTree>
    <p:extLst>
      <p:ext uri="{BB962C8B-B14F-4D97-AF65-F5344CB8AC3E}">
        <p14:creationId xmlns:p14="http://schemas.microsoft.com/office/powerpoint/2010/main" val="2390597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4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4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09700"/>
            <a:ext cx="9144000" cy="4017074"/>
          </a:xfrm>
          <a:prstGeom prst="rect">
            <a:avLst/>
          </a:prstGeom>
        </p:spPr>
      </p:pic>
    </p:spTree>
    <p:extLst>
      <p:ext uri="{BB962C8B-B14F-4D97-AF65-F5344CB8AC3E}">
        <p14:creationId xmlns:p14="http://schemas.microsoft.com/office/powerpoint/2010/main" val="36286162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0726" y="392577"/>
            <a:ext cx="8473273" cy="3303073"/>
          </a:xfrm>
          <a:prstGeom prst="rect">
            <a:avLst/>
          </a:prstGeom>
        </p:spPr>
      </p:pic>
      <p:pic>
        <p:nvPicPr>
          <p:cNvPr id="5" name="Picture 4"/>
          <p:cNvPicPr>
            <a:picLocks noChangeAspect="1"/>
          </p:cNvPicPr>
          <p:nvPr/>
        </p:nvPicPr>
        <p:blipFill>
          <a:blip r:embed="rId4"/>
          <a:stretch>
            <a:fillRect/>
          </a:stretch>
        </p:blipFill>
        <p:spPr>
          <a:xfrm>
            <a:off x="0" y="3224776"/>
            <a:ext cx="8533923" cy="3199176"/>
          </a:xfrm>
          <a:prstGeom prst="rect">
            <a:avLst/>
          </a:prstGeom>
        </p:spPr>
      </p:pic>
      <p:cxnSp>
        <p:nvCxnSpPr>
          <p:cNvPr id="7" name="Straight Arrow Connector 6"/>
          <p:cNvCxnSpPr/>
          <p:nvPr/>
        </p:nvCxnSpPr>
        <p:spPr>
          <a:xfrm flipH="1" flipV="1">
            <a:off x="5037584" y="1912035"/>
            <a:ext cx="71354" cy="366711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640094" y="1455430"/>
            <a:ext cx="14270" cy="319623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3510611" y="1555312"/>
            <a:ext cx="71354" cy="32533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140616" y="1198589"/>
            <a:ext cx="57084" cy="27824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7363721" y="1455430"/>
            <a:ext cx="71354" cy="33531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197700" y="1455430"/>
            <a:ext cx="5871856"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387911" y="4657476"/>
            <a:ext cx="6425061"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363721" y="4959235"/>
            <a:ext cx="295301" cy="369332"/>
          </a:xfrm>
          <a:prstGeom prst="rect">
            <a:avLst/>
          </a:prstGeom>
          <a:noFill/>
        </p:spPr>
        <p:txBody>
          <a:bodyPr wrap="square" rtlCol="0">
            <a:spAutoFit/>
          </a:bodyPr>
          <a:lstStyle/>
          <a:p>
            <a:r>
              <a:rPr lang="en-US" dirty="0" smtClean="0"/>
              <a:t>+</a:t>
            </a:r>
            <a:endParaRPr lang="en-US" dirty="0"/>
          </a:p>
        </p:txBody>
      </p:sp>
      <p:sp>
        <p:nvSpPr>
          <p:cNvPr id="10" name="TextBox 9"/>
          <p:cNvSpPr txBox="1"/>
          <p:nvPr/>
        </p:nvSpPr>
        <p:spPr>
          <a:xfrm>
            <a:off x="4400410" y="4774569"/>
            <a:ext cx="333558" cy="369332"/>
          </a:xfrm>
          <a:prstGeom prst="rect">
            <a:avLst/>
          </a:prstGeom>
          <a:noFill/>
        </p:spPr>
        <p:txBody>
          <a:bodyPr wrap="square" rtlCol="0">
            <a:spAutoFit/>
          </a:bodyPr>
          <a:lstStyle/>
          <a:p>
            <a:r>
              <a:rPr lang="en-US" dirty="0" smtClean="0"/>
              <a:t>+</a:t>
            </a:r>
            <a:endParaRPr lang="en-US" dirty="0"/>
          </a:p>
        </p:txBody>
      </p:sp>
      <p:sp>
        <p:nvSpPr>
          <p:cNvPr id="14" name="TextBox 13"/>
          <p:cNvSpPr txBox="1"/>
          <p:nvPr/>
        </p:nvSpPr>
        <p:spPr>
          <a:xfrm>
            <a:off x="2197700" y="4433563"/>
            <a:ext cx="278332" cy="369332"/>
          </a:xfrm>
          <a:prstGeom prst="rect">
            <a:avLst/>
          </a:prstGeom>
          <a:noFill/>
        </p:spPr>
        <p:txBody>
          <a:bodyPr wrap="square" rtlCol="0">
            <a:spAutoFit/>
          </a:bodyPr>
          <a:lstStyle/>
          <a:p>
            <a:r>
              <a:rPr lang="en-US" dirty="0" smtClean="0"/>
              <a:t>+</a:t>
            </a:r>
            <a:endParaRPr lang="en-US" dirty="0"/>
          </a:p>
        </p:txBody>
      </p:sp>
      <p:sp>
        <p:nvSpPr>
          <p:cNvPr id="16" name="TextBox 15"/>
          <p:cNvSpPr txBox="1"/>
          <p:nvPr/>
        </p:nvSpPr>
        <p:spPr>
          <a:xfrm>
            <a:off x="1642135" y="5477421"/>
            <a:ext cx="1629307" cy="369332"/>
          </a:xfrm>
          <a:prstGeom prst="rect">
            <a:avLst/>
          </a:prstGeom>
          <a:noFill/>
        </p:spPr>
        <p:txBody>
          <a:bodyPr wrap="square" rtlCol="0">
            <a:spAutoFit/>
          </a:bodyPr>
          <a:lstStyle/>
          <a:p>
            <a:r>
              <a:rPr lang="en-US" dirty="0" smtClean="0"/>
              <a:t>+ axis of LVZ</a:t>
            </a:r>
            <a:endParaRPr lang="en-US" dirty="0"/>
          </a:p>
        </p:txBody>
      </p:sp>
      <p:cxnSp>
        <p:nvCxnSpPr>
          <p:cNvPr id="18" name="Straight Connector 17"/>
          <p:cNvCxnSpPr/>
          <p:nvPr/>
        </p:nvCxnSpPr>
        <p:spPr>
          <a:xfrm>
            <a:off x="6081033" y="5328567"/>
            <a:ext cx="1731939" cy="250581"/>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197700" y="3981029"/>
            <a:ext cx="560574" cy="6706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758274" y="4651668"/>
            <a:ext cx="3322759" cy="70634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53170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6363" y="342704"/>
            <a:ext cx="8013700" cy="3568700"/>
          </a:xfrm>
          <a:prstGeom prst="rect">
            <a:avLst/>
          </a:prstGeom>
        </p:spPr>
      </p:pic>
      <p:pic>
        <p:nvPicPr>
          <p:cNvPr id="3" name="Picture 2"/>
          <p:cNvPicPr>
            <a:picLocks noChangeAspect="1"/>
          </p:cNvPicPr>
          <p:nvPr/>
        </p:nvPicPr>
        <p:blipFill>
          <a:blip r:embed="rId4"/>
          <a:stretch>
            <a:fillRect/>
          </a:stretch>
        </p:blipFill>
        <p:spPr>
          <a:xfrm>
            <a:off x="0" y="4102040"/>
            <a:ext cx="9144000" cy="1708899"/>
          </a:xfrm>
          <a:prstGeom prst="rect">
            <a:avLst/>
          </a:prstGeom>
        </p:spPr>
      </p:pic>
    </p:spTree>
    <p:extLst>
      <p:ext uri="{BB962C8B-B14F-4D97-AF65-F5344CB8AC3E}">
        <p14:creationId xmlns:p14="http://schemas.microsoft.com/office/powerpoint/2010/main" val="42384009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4401336"/>
          </a:xfrm>
          <a:prstGeom prst="rect">
            <a:avLst/>
          </a:prstGeom>
        </p:spPr>
      </p:pic>
    </p:spTree>
    <p:extLst>
      <p:ext uri="{BB962C8B-B14F-4D97-AF65-F5344CB8AC3E}">
        <p14:creationId xmlns:p14="http://schemas.microsoft.com/office/powerpoint/2010/main" val="42587925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7100" y="723900"/>
            <a:ext cx="7277100" cy="541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729288" y="2201863"/>
            <a:ext cx="473075" cy="257175"/>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6303963" y="4052888"/>
            <a:ext cx="390525" cy="742950"/>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2100" name="TextBox 4"/>
          <p:cNvSpPr txBox="1">
            <a:spLocks noChangeArrowheads="1"/>
          </p:cNvSpPr>
          <p:nvPr/>
        </p:nvSpPr>
        <p:spPr bwMode="auto">
          <a:xfrm>
            <a:off x="5376863" y="1833563"/>
            <a:ext cx="102711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MORB</a:t>
            </a:r>
          </a:p>
        </p:txBody>
      </p:sp>
      <p:sp>
        <p:nvSpPr>
          <p:cNvPr id="132101" name="TextBox 5"/>
          <p:cNvSpPr txBox="1">
            <a:spLocks noChangeArrowheads="1"/>
          </p:cNvSpPr>
          <p:nvPr/>
        </p:nvSpPr>
        <p:spPr bwMode="auto">
          <a:xfrm>
            <a:off x="5816600" y="3498850"/>
            <a:ext cx="9128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HAWAII</a:t>
            </a:r>
          </a:p>
        </p:txBody>
      </p:sp>
      <p:cxnSp>
        <p:nvCxnSpPr>
          <p:cNvPr id="5" name="Straight Connector 4"/>
          <p:cNvCxnSpPr/>
          <p:nvPr/>
        </p:nvCxnSpPr>
        <p:spPr>
          <a:xfrm>
            <a:off x="1914525" y="1630363"/>
            <a:ext cx="4389438" cy="1668462"/>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2103" name="TextBox 5"/>
          <p:cNvSpPr txBox="1">
            <a:spLocks noChangeArrowheads="1"/>
          </p:cNvSpPr>
          <p:nvPr/>
        </p:nvSpPr>
        <p:spPr bwMode="auto">
          <a:xfrm>
            <a:off x="3089275" y="2424113"/>
            <a:ext cx="1327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H&amp;S</a:t>
            </a:r>
          </a:p>
        </p:txBody>
      </p:sp>
    </p:spTree>
    <p:extLst>
      <p:ext uri="{BB962C8B-B14F-4D97-AF65-F5344CB8AC3E}">
        <p14:creationId xmlns:p14="http://schemas.microsoft.com/office/powerpoint/2010/main" val="25227506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09498" y="1715544"/>
            <a:ext cx="1522746" cy="1136269"/>
          </a:xfrm>
          <a:prstGeom prst="round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1916257" y="1169689"/>
            <a:ext cx="2149731" cy="21165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1971961" y="1381348"/>
            <a:ext cx="6517502" cy="2027461"/>
          </a:xfrm>
          <a:prstGeom prst="roundRect">
            <a:avLst/>
          </a:prstGeom>
          <a:solidFill>
            <a:srgbClr val="EB7EB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rot="289149">
            <a:off x="2206403" y="1716849"/>
            <a:ext cx="1767850" cy="1062582"/>
          </a:xfrm>
          <a:prstGeom prst="roundRect">
            <a:avLst/>
          </a:prstGeom>
          <a:gradFill flip="none" rotWithShape="1">
            <a:gsLst>
              <a:gs pos="18000">
                <a:schemeClr val="accent3">
                  <a:lumMod val="75000"/>
                  <a:alpha val="82000"/>
                </a:schemeClr>
              </a:gs>
              <a:gs pos="78000">
                <a:schemeClr val="accent3">
                  <a:lumMod val="40000"/>
                  <a:lumOff val="60000"/>
                  <a:alpha val="49000"/>
                </a:schemeClr>
              </a:gs>
              <a:gs pos="60000">
                <a:schemeClr val="accent3">
                  <a:lumMod val="60000"/>
                  <a:lumOff val="40000"/>
                  <a:alpha val="82000"/>
                </a:schemeClr>
              </a:gs>
            </a:gsLst>
            <a:path path="circle">
              <a:fillToRect l="50000" t="50000" r="50000" b="50000"/>
            </a:path>
            <a:tileRect/>
          </a:gradFill>
          <a:ln w="38100" cmpd="sng">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rot="21318363">
            <a:off x="4391258" y="1711719"/>
            <a:ext cx="1715719" cy="1071689"/>
          </a:xfrm>
          <a:prstGeom prst="roundRect">
            <a:avLst/>
          </a:prstGeom>
          <a:gradFill flip="none" rotWithShape="1">
            <a:gsLst>
              <a:gs pos="18000">
                <a:schemeClr val="accent3">
                  <a:lumMod val="75000"/>
                  <a:alpha val="82000"/>
                </a:schemeClr>
              </a:gs>
              <a:gs pos="78000">
                <a:schemeClr val="accent3">
                  <a:lumMod val="40000"/>
                  <a:lumOff val="60000"/>
                  <a:alpha val="49000"/>
                </a:schemeClr>
              </a:gs>
              <a:gs pos="60000">
                <a:schemeClr val="accent3">
                  <a:lumMod val="60000"/>
                  <a:lumOff val="40000"/>
                  <a:alpha val="82000"/>
                </a:schemeClr>
              </a:gs>
            </a:gsLst>
            <a:path path="circle">
              <a:fillToRect l="50000" t="50000" r="50000" b="50000"/>
            </a:path>
            <a:tileRect/>
          </a:gradFill>
          <a:ln w="38100" cmpd="sng">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rot="233805">
            <a:off x="6439015" y="1713835"/>
            <a:ext cx="1654695" cy="1083003"/>
          </a:xfrm>
          <a:prstGeom prst="roundRect">
            <a:avLst/>
          </a:prstGeom>
          <a:gradFill flip="none" rotWithShape="1">
            <a:gsLst>
              <a:gs pos="18000">
                <a:schemeClr val="accent3">
                  <a:lumMod val="75000"/>
                  <a:alpha val="82000"/>
                </a:schemeClr>
              </a:gs>
              <a:gs pos="78000">
                <a:schemeClr val="accent3">
                  <a:lumMod val="40000"/>
                  <a:lumOff val="60000"/>
                  <a:alpha val="49000"/>
                </a:schemeClr>
              </a:gs>
              <a:gs pos="60000">
                <a:schemeClr val="accent3">
                  <a:lumMod val="60000"/>
                  <a:lumOff val="40000"/>
                  <a:alpha val="82000"/>
                </a:schemeClr>
              </a:gs>
            </a:gsLst>
            <a:path path="circle">
              <a:fillToRect l="50000" t="50000" r="50000" b="50000"/>
            </a:path>
            <a:tileRect/>
          </a:gradFill>
          <a:ln w="38100" cmpd="sng">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345000" y="1169690"/>
            <a:ext cx="3108349" cy="2116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7662580" y="1169689"/>
            <a:ext cx="1149974" cy="21165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gular Pentagon 13"/>
          <p:cNvSpPr/>
          <p:nvPr/>
        </p:nvSpPr>
        <p:spPr>
          <a:xfrm>
            <a:off x="3992293" y="845623"/>
            <a:ext cx="352708" cy="826369"/>
          </a:xfrm>
          <a:prstGeom prst="pentagon">
            <a:avLst/>
          </a:prstGeom>
          <a:solidFill>
            <a:srgbClr val="EB7EB9"/>
          </a:solidFill>
          <a:ln>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gular Pentagon 14"/>
          <p:cNvSpPr/>
          <p:nvPr/>
        </p:nvSpPr>
        <p:spPr>
          <a:xfrm>
            <a:off x="7309871" y="845623"/>
            <a:ext cx="466567" cy="826369"/>
          </a:xfrm>
          <a:prstGeom prst="pentagon">
            <a:avLst/>
          </a:prstGeom>
          <a:solidFill>
            <a:srgbClr val="EB7EB9"/>
          </a:solidFill>
          <a:ln>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835392" y="205448"/>
            <a:ext cx="5693066" cy="461665"/>
          </a:xfrm>
          <a:prstGeom prst="rect">
            <a:avLst/>
          </a:prstGeom>
          <a:noFill/>
        </p:spPr>
        <p:txBody>
          <a:bodyPr wrap="square" rtlCol="0">
            <a:spAutoFit/>
          </a:bodyPr>
          <a:lstStyle/>
          <a:p>
            <a:r>
              <a:rPr lang="en-US" sz="2400" dirty="0" smtClean="0"/>
              <a:t>Along-ridge profile</a:t>
            </a:r>
            <a:endParaRPr lang="en-US" sz="2400" dirty="0"/>
          </a:p>
        </p:txBody>
      </p:sp>
      <p:sp>
        <p:nvSpPr>
          <p:cNvPr id="18" name="Rounded Rectangle 17"/>
          <p:cNvSpPr/>
          <p:nvPr/>
        </p:nvSpPr>
        <p:spPr>
          <a:xfrm>
            <a:off x="1738001" y="4433678"/>
            <a:ext cx="6837017" cy="2183421"/>
          </a:xfrm>
          <a:prstGeom prst="roundRect">
            <a:avLst/>
          </a:prstGeom>
          <a:solidFill>
            <a:srgbClr val="EB7EB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Triangle 18"/>
          <p:cNvSpPr/>
          <p:nvPr/>
        </p:nvSpPr>
        <p:spPr>
          <a:xfrm flipV="1">
            <a:off x="1738001" y="4433677"/>
            <a:ext cx="6513927" cy="724093"/>
          </a:xfrm>
          <a:prstGeom prst="rtTriangle">
            <a:avLst/>
          </a:prstGeom>
          <a:solidFill>
            <a:schemeClr val="tx2">
              <a:lumMod val="60000"/>
              <a:lumOff val="40000"/>
            </a:schemeClr>
          </a:solidFill>
          <a:ln>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4567822" y="4811062"/>
            <a:ext cx="3564395" cy="1042949"/>
          </a:xfrm>
          <a:prstGeom prst="roundRect">
            <a:avLst/>
          </a:prstGeom>
          <a:solidFill>
            <a:schemeClr val="accent3">
              <a:lumMod val="60000"/>
              <a:lumOff val="40000"/>
            </a:schemeClr>
          </a:solidFill>
          <a:ln>
            <a:noFill/>
          </a:ln>
          <a:effectLst>
            <a:outerShdw dir="5400000" sx="0" sy="0" rotWithShape="0">
              <a:srgbClr val="000000">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rot="20638739">
            <a:off x="2194266" y="5165886"/>
            <a:ext cx="2647103" cy="538837"/>
          </a:xfrm>
          <a:prstGeom prst="roundRect">
            <a:avLst/>
          </a:prstGeom>
          <a:solidFill>
            <a:schemeClr val="accent3">
              <a:lumMod val="60000"/>
              <a:lumOff val="40000"/>
            </a:schemeClr>
          </a:solidFill>
          <a:ln>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963514" y="5324872"/>
            <a:ext cx="2718411" cy="529140"/>
          </a:xfrm>
          <a:prstGeom prst="rect">
            <a:avLst/>
          </a:prstGeom>
          <a:solidFill>
            <a:schemeClr val="accent3">
              <a:lumMod val="60000"/>
              <a:lumOff val="40000"/>
            </a:schemeClr>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157285" y="5854012"/>
            <a:ext cx="1311108" cy="205534"/>
          </a:xfrm>
          <a:prstGeom prst="rect">
            <a:avLst/>
          </a:prstGeom>
          <a:solidFill>
            <a:srgbClr val="EB7EB9"/>
          </a:solidFill>
          <a:ln>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gular Pentagon 23"/>
          <p:cNvSpPr/>
          <p:nvPr/>
        </p:nvSpPr>
        <p:spPr>
          <a:xfrm>
            <a:off x="7776439" y="4244300"/>
            <a:ext cx="880141" cy="544399"/>
          </a:xfrm>
          <a:prstGeom prst="pentagon">
            <a:avLst/>
          </a:prstGeom>
          <a:solidFill>
            <a:srgbClr val="EB7EB9"/>
          </a:solidFill>
          <a:ln>
            <a:no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Left-Right-Up Arrow 24"/>
          <p:cNvSpPr/>
          <p:nvPr/>
        </p:nvSpPr>
        <p:spPr>
          <a:xfrm>
            <a:off x="3687679" y="1159873"/>
            <a:ext cx="946988" cy="545854"/>
          </a:xfrm>
          <a:prstGeom prst="leftRightUp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Left-Right-Up Arrow 25"/>
          <p:cNvSpPr/>
          <p:nvPr/>
        </p:nvSpPr>
        <p:spPr>
          <a:xfrm>
            <a:off x="7035560" y="1159873"/>
            <a:ext cx="946988" cy="545854"/>
          </a:xfrm>
          <a:prstGeom prst="leftRightUp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Up Arrow 26"/>
          <p:cNvSpPr/>
          <p:nvPr/>
        </p:nvSpPr>
        <p:spPr>
          <a:xfrm>
            <a:off x="8132217" y="5636784"/>
            <a:ext cx="366024" cy="434456"/>
          </a:xfrm>
          <a:prstGeom prst="up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3253181" y="3782635"/>
            <a:ext cx="3150946" cy="461665"/>
          </a:xfrm>
          <a:prstGeom prst="rect">
            <a:avLst/>
          </a:prstGeom>
          <a:noFill/>
        </p:spPr>
        <p:txBody>
          <a:bodyPr wrap="square" rtlCol="0">
            <a:spAutoFit/>
          </a:bodyPr>
          <a:lstStyle/>
          <a:p>
            <a:r>
              <a:rPr lang="en-US" sz="2400" dirty="0" smtClean="0"/>
              <a:t>Ridge-normal profile</a:t>
            </a:r>
            <a:endParaRPr lang="en-US" sz="2400" dirty="0"/>
          </a:p>
        </p:txBody>
      </p:sp>
      <p:sp>
        <p:nvSpPr>
          <p:cNvPr id="30" name="TextBox 29"/>
          <p:cNvSpPr txBox="1"/>
          <p:nvPr/>
        </p:nvSpPr>
        <p:spPr>
          <a:xfrm>
            <a:off x="7776439" y="3642747"/>
            <a:ext cx="1036115" cy="523220"/>
          </a:xfrm>
          <a:prstGeom prst="rect">
            <a:avLst/>
          </a:prstGeom>
          <a:noFill/>
        </p:spPr>
        <p:txBody>
          <a:bodyPr wrap="square" rtlCol="0">
            <a:spAutoFit/>
          </a:bodyPr>
          <a:lstStyle/>
          <a:p>
            <a:r>
              <a:rPr lang="en-US" sz="2800" dirty="0" smtClean="0"/>
              <a:t>ridge</a:t>
            </a:r>
            <a:endParaRPr lang="en-US" sz="2800" dirty="0"/>
          </a:p>
        </p:txBody>
      </p:sp>
      <p:cxnSp>
        <p:nvCxnSpPr>
          <p:cNvPr id="32" name="Straight Arrow Connector 31"/>
          <p:cNvCxnSpPr/>
          <p:nvPr/>
        </p:nvCxnSpPr>
        <p:spPr>
          <a:xfrm flipV="1">
            <a:off x="2835392" y="4567358"/>
            <a:ext cx="33423" cy="222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2868815" y="4311139"/>
            <a:ext cx="22282" cy="32341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2157285" y="4244300"/>
            <a:ext cx="7608" cy="5444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7453349" y="4165967"/>
            <a:ext cx="0" cy="468585"/>
          </a:xfrm>
          <a:prstGeom prst="straightConnector1">
            <a:avLst/>
          </a:prstGeom>
          <a:ln w="76200" cmpd="sng">
            <a:solidFill>
              <a:srgbClr val="EB7EB9"/>
            </a:solidFill>
            <a:tailEnd type="arrow"/>
          </a:ln>
          <a:effectLst>
            <a:outerShdw dist="20000" dir="5400000" sx="0" sy="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46" name="Bent Arrow 45"/>
          <p:cNvSpPr/>
          <p:nvPr/>
        </p:nvSpPr>
        <p:spPr>
          <a:xfrm>
            <a:off x="1889900" y="5169191"/>
            <a:ext cx="534770" cy="545296"/>
          </a:xfrm>
          <a:prstGeom prst="bent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 name="TextBox 46"/>
          <p:cNvSpPr txBox="1"/>
          <p:nvPr/>
        </p:nvSpPr>
        <p:spPr>
          <a:xfrm>
            <a:off x="4489835" y="729296"/>
            <a:ext cx="2545725" cy="461665"/>
          </a:xfrm>
          <a:prstGeom prst="rect">
            <a:avLst/>
          </a:prstGeom>
          <a:noFill/>
        </p:spPr>
        <p:txBody>
          <a:bodyPr wrap="square" rtlCol="0">
            <a:spAutoFit/>
          </a:bodyPr>
          <a:lstStyle/>
          <a:p>
            <a:r>
              <a:rPr lang="en-US" sz="2400" i="1" dirty="0" smtClean="0"/>
              <a:t>R  I  d  g  e</a:t>
            </a:r>
            <a:endParaRPr lang="en-US" sz="2400" i="1" dirty="0"/>
          </a:p>
        </p:txBody>
      </p:sp>
      <p:sp>
        <p:nvSpPr>
          <p:cNvPr id="48" name="Rectangle 47"/>
          <p:cNvSpPr/>
          <p:nvPr/>
        </p:nvSpPr>
        <p:spPr>
          <a:xfrm>
            <a:off x="3854796" y="5157770"/>
            <a:ext cx="4127752" cy="456739"/>
          </a:xfrm>
          <a:prstGeom prst="rect">
            <a:avLst/>
          </a:prstGeom>
          <a:gradFill flip="none" rotWithShape="1">
            <a:gsLst>
              <a:gs pos="3000">
                <a:schemeClr val="accent3"/>
              </a:gs>
              <a:gs pos="37000">
                <a:schemeClr val="accent3"/>
              </a:gs>
              <a:gs pos="81000">
                <a:schemeClr val="accent3">
                  <a:lumMod val="75000"/>
                </a:schemeClr>
              </a:gs>
              <a:gs pos="20000">
                <a:schemeClr val="accent3"/>
              </a:gs>
              <a:gs pos="28000">
                <a:schemeClr val="accent3"/>
              </a:gs>
            </a:gsLst>
            <a:path path="circle">
              <a:fillToRect l="50000" t="50000" r="50000" b="50000"/>
            </a:path>
            <a:tileRect/>
          </a:gradFill>
          <a:ln>
            <a:noFill/>
          </a:ln>
          <a:effectLst>
            <a:glow rad="101600">
              <a:srgbClr val="CCFFCC">
                <a:alpha val="87000"/>
              </a:srgbClr>
            </a:glow>
            <a:outerShdw dist="23000" dir="5400000" sx="0" sy="0" rotWithShape="0">
              <a:schemeClr val="accent3"/>
            </a:outerShdw>
            <a:softEdge rad="3556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64813"/>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26704327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3200" y="0"/>
            <a:ext cx="6188927" cy="6858000"/>
          </a:xfrm>
          <a:prstGeom prst="rect">
            <a:avLst/>
          </a:prstGeom>
        </p:spPr>
      </p:pic>
    </p:spTree>
    <p:extLst>
      <p:ext uri="{BB962C8B-B14F-4D97-AF65-F5344CB8AC3E}">
        <p14:creationId xmlns:p14="http://schemas.microsoft.com/office/powerpoint/2010/main" val="5621274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3200"/>
            <a:ext cx="9144000" cy="6445956"/>
          </a:xfrm>
          <a:prstGeom prst="rect">
            <a:avLst/>
          </a:prstGeom>
        </p:spPr>
      </p:pic>
    </p:spTree>
    <p:extLst>
      <p:ext uri="{BB962C8B-B14F-4D97-AF65-F5344CB8AC3E}">
        <p14:creationId xmlns:p14="http://schemas.microsoft.com/office/powerpoint/2010/main" val="20771231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8100" y="1651000"/>
            <a:ext cx="6527800" cy="3556000"/>
          </a:xfrm>
          <a:prstGeom prst="rect">
            <a:avLst/>
          </a:prstGeom>
        </p:spPr>
      </p:pic>
    </p:spTree>
    <p:extLst>
      <p:ext uri="{BB962C8B-B14F-4D97-AF65-F5344CB8AC3E}">
        <p14:creationId xmlns:p14="http://schemas.microsoft.com/office/powerpoint/2010/main" val="2276505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6156" y="596900"/>
            <a:ext cx="7124700" cy="5664200"/>
          </a:xfrm>
          <a:prstGeom prst="rect">
            <a:avLst/>
          </a:prstGeom>
        </p:spPr>
      </p:pic>
      <p:pic>
        <p:nvPicPr>
          <p:cNvPr id="3" name="Picture 2"/>
          <p:cNvPicPr>
            <a:picLocks noChangeAspect="1"/>
          </p:cNvPicPr>
          <p:nvPr/>
        </p:nvPicPr>
        <p:blipFill>
          <a:blip r:embed="rId4"/>
          <a:stretch>
            <a:fillRect/>
          </a:stretch>
        </p:blipFill>
        <p:spPr>
          <a:xfrm>
            <a:off x="116189" y="5349144"/>
            <a:ext cx="4241800" cy="1355571"/>
          </a:xfrm>
          <a:prstGeom prst="rect">
            <a:avLst/>
          </a:prstGeom>
        </p:spPr>
      </p:pic>
      <p:pic>
        <p:nvPicPr>
          <p:cNvPr id="4" name="Picture 3"/>
          <p:cNvPicPr>
            <a:picLocks noChangeAspect="1"/>
          </p:cNvPicPr>
          <p:nvPr/>
        </p:nvPicPr>
        <p:blipFill>
          <a:blip r:embed="rId5"/>
          <a:stretch>
            <a:fillRect/>
          </a:stretch>
        </p:blipFill>
        <p:spPr>
          <a:xfrm>
            <a:off x="6978808" y="6425315"/>
            <a:ext cx="1524000" cy="279400"/>
          </a:xfrm>
          <a:prstGeom prst="rect">
            <a:avLst/>
          </a:prstGeom>
        </p:spPr>
      </p:pic>
      <p:sp>
        <p:nvSpPr>
          <p:cNvPr id="5" name="TextBox 4"/>
          <p:cNvSpPr txBox="1"/>
          <p:nvPr/>
        </p:nvSpPr>
        <p:spPr>
          <a:xfrm>
            <a:off x="6595536" y="4979812"/>
            <a:ext cx="766544" cy="369332"/>
          </a:xfrm>
          <a:prstGeom prst="rect">
            <a:avLst/>
          </a:prstGeom>
          <a:noFill/>
        </p:spPr>
        <p:txBody>
          <a:bodyPr wrap="square" rtlCol="0">
            <a:spAutoFit/>
          </a:bodyPr>
          <a:lstStyle/>
          <a:p>
            <a:r>
              <a:rPr lang="en-US" dirty="0" smtClean="0"/>
              <a:t>95 Ma</a:t>
            </a:r>
            <a:endParaRPr lang="en-US" dirty="0"/>
          </a:p>
        </p:txBody>
      </p:sp>
      <p:sp>
        <p:nvSpPr>
          <p:cNvPr id="6" name="TextBox 5"/>
          <p:cNvSpPr txBox="1"/>
          <p:nvPr/>
        </p:nvSpPr>
        <p:spPr>
          <a:xfrm>
            <a:off x="6786638" y="2668158"/>
            <a:ext cx="525996" cy="369332"/>
          </a:xfrm>
          <a:prstGeom prst="rect">
            <a:avLst/>
          </a:prstGeom>
          <a:noFill/>
        </p:spPr>
        <p:txBody>
          <a:bodyPr wrap="square" rtlCol="0">
            <a:spAutoFit/>
          </a:bodyPr>
          <a:lstStyle/>
          <a:p>
            <a:r>
              <a:rPr lang="en-US" dirty="0" smtClean="0"/>
              <a:t>85</a:t>
            </a:r>
            <a:endParaRPr lang="en-US" dirty="0"/>
          </a:p>
        </p:txBody>
      </p:sp>
      <p:sp>
        <p:nvSpPr>
          <p:cNvPr id="7" name="TextBox 6"/>
          <p:cNvSpPr txBox="1"/>
          <p:nvPr/>
        </p:nvSpPr>
        <p:spPr>
          <a:xfrm>
            <a:off x="1270089" y="6425315"/>
            <a:ext cx="602972" cy="369332"/>
          </a:xfrm>
          <a:prstGeom prst="rect">
            <a:avLst/>
          </a:prstGeom>
          <a:noFill/>
        </p:spPr>
        <p:txBody>
          <a:bodyPr wrap="square" rtlCol="0">
            <a:spAutoFit/>
          </a:bodyPr>
          <a:lstStyle/>
          <a:p>
            <a:r>
              <a:rPr lang="en-US" dirty="0" smtClean="0"/>
              <a:t>110</a:t>
            </a:r>
            <a:endParaRPr lang="en-US" dirty="0"/>
          </a:p>
        </p:txBody>
      </p:sp>
      <p:sp>
        <p:nvSpPr>
          <p:cNvPr id="8" name="TextBox 7"/>
          <p:cNvSpPr txBox="1"/>
          <p:nvPr/>
        </p:nvSpPr>
        <p:spPr>
          <a:xfrm>
            <a:off x="1873061" y="6261100"/>
            <a:ext cx="461850" cy="369332"/>
          </a:xfrm>
          <a:prstGeom prst="rect">
            <a:avLst/>
          </a:prstGeom>
          <a:noFill/>
        </p:spPr>
        <p:txBody>
          <a:bodyPr wrap="square" rtlCol="0">
            <a:spAutoFit/>
          </a:bodyPr>
          <a:lstStyle/>
          <a:p>
            <a:r>
              <a:rPr lang="en-US" dirty="0" smtClean="0"/>
              <a:t>80</a:t>
            </a:r>
            <a:endParaRPr lang="en-US" dirty="0"/>
          </a:p>
        </p:txBody>
      </p:sp>
      <p:sp>
        <p:nvSpPr>
          <p:cNvPr id="9" name="TextBox 8"/>
          <p:cNvSpPr txBox="1"/>
          <p:nvPr/>
        </p:nvSpPr>
        <p:spPr>
          <a:xfrm>
            <a:off x="269413" y="5054107"/>
            <a:ext cx="1000676" cy="369332"/>
          </a:xfrm>
          <a:prstGeom prst="rect">
            <a:avLst/>
          </a:prstGeom>
          <a:noFill/>
        </p:spPr>
        <p:txBody>
          <a:bodyPr wrap="square" rtlCol="0">
            <a:spAutoFit/>
          </a:bodyPr>
          <a:lstStyle/>
          <a:p>
            <a:r>
              <a:rPr lang="en-US" dirty="0" smtClean="0"/>
              <a:t>85-90</a:t>
            </a:r>
            <a:endParaRPr lang="en-US" dirty="0"/>
          </a:p>
        </p:txBody>
      </p:sp>
      <p:sp>
        <p:nvSpPr>
          <p:cNvPr id="10" name="TextBox 9"/>
          <p:cNvSpPr txBox="1"/>
          <p:nvPr/>
        </p:nvSpPr>
        <p:spPr>
          <a:xfrm>
            <a:off x="269413" y="218071"/>
            <a:ext cx="2411886" cy="1477328"/>
          </a:xfrm>
          <a:prstGeom prst="rect">
            <a:avLst/>
          </a:prstGeom>
          <a:noFill/>
        </p:spPr>
        <p:txBody>
          <a:bodyPr wrap="square" rtlCol="0">
            <a:spAutoFit/>
          </a:bodyPr>
          <a:lstStyle/>
          <a:p>
            <a:r>
              <a:rPr lang="en-US" dirty="0" smtClean="0"/>
              <a:t>Caroline 150</a:t>
            </a:r>
          </a:p>
          <a:p>
            <a:r>
              <a:rPr lang="en-US" dirty="0" err="1" smtClean="0"/>
              <a:t>Comores</a:t>
            </a:r>
            <a:r>
              <a:rPr lang="en-US" dirty="0" smtClean="0"/>
              <a:t> 135</a:t>
            </a:r>
          </a:p>
          <a:p>
            <a:r>
              <a:rPr lang="en-US" dirty="0" smtClean="0"/>
              <a:t>Madeira  130</a:t>
            </a:r>
          </a:p>
          <a:p>
            <a:r>
              <a:rPr lang="en-US" dirty="0" smtClean="0"/>
              <a:t>Cape Verde 130</a:t>
            </a:r>
          </a:p>
          <a:p>
            <a:r>
              <a:rPr lang="en-US" dirty="0" smtClean="0"/>
              <a:t>, Canary 150</a:t>
            </a:r>
            <a:endParaRPr lang="en-US" dirty="0"/>
          </a:p>
        </p:txBody>
      </p:sp>
      <p:pic>
        <p:nvPicPr>
          <p:cNvPr id="11" name="Picture 10"/>
          <p:cNvPicPr>
            <a:picLocks noChangeAspect="1"/>
          </p:cNvPicPr>
          <p:nvPr/>
        </p:nvPicPr>
        <p:blipFill>
          <a:blip r:embed="rId6"/>
          <a:stretch>
            <a:fillRect/>
          </a:stretch>
        </p:blipFill>
        <p:spPr>
          <a:xfrm>
            <a:off x="6845082" y="5222144"/>
            <a:ext cx="1244600" cy="254000"/>
          </a:xfrm>
          <a:prstGeom prst="rect">
            <a:avLst/>
          </a:prstGeom>
        </p:spPr>
      </p:pic>
      <p:pic>
        <p:nvPicPr>
          <p:cNvPr id="12" name="Picture 11"/>
          <p:cNvPicPr>
            <a:picLocks noChangeAspect="1"/>
          </p:cNvPicPr>
          <p:nvPr/>
        </p:nvPicPr>
        <p:blipFill>
          <a:blip r:embed="rId7"/>
          <a:stretch>
            <a:fillRect/>
          </a:stretch>
        </p:blipFill>
        <p:spPr>
          <a:xfrm>
            <a:off x="7327900" y="5822269"/>
            <a:ext cx="1816100" cy="317500"/>
          </a:xfrm>
          <a:prstGeom prst="rect">
            <a:avLst/>
          </a:prstGeom>
        </p:spPr>
      </p:pic>
      <p:sp>
        <p:nvSpPr>
          <p:cNvPr id="13" name="TextBox 12"/>
          <p:cNvSpPr txBox="1"/>
          <p:nvPr/>
        </p:nvSpPr>
        <p:spPr>
          <a:xfrm>
            <a:off x="7990527" y="5164478"/>
            <a:ext cx="685479" cy="369332"/>
          </a:xfrm>
          <a:prstGeom prst="rect">
            <a:avLst/>
          </a:prstGeom>
          <a:noFill/>
        </p:spPr>
        <p:txBody>
          <a:bodyPr wrap="square" rtlCol="0">
            <a:spAutoFit/>
          </a:bodyPr>
          <a:lstStyle/>
          <a:p>
            <a:r>
              <a:rPr lang="en-US" dirty="0" smtClean="0"/>
              <a:t>130</a:t>
            </a:r>
            <a:endParaRPr lang="en-US" dirty="0"/>
          </a:p>
        </p:txBody>
      </p:sp>
      <p:sp>
        <p:nvSpPr>
          <p:cNvPr id="14" name="TextBox 13"/>
          <p:cNvSpPr txBox="1"/>
          <p:nvPr/>
        </p:nvSpPr>
        <p:spPr>
          <a:xfrm>
            <a:off x="6978808" y="4258791"/>
            <a:ext cx="551922" cy="369332"/>
          </a:xfrm>
          <a:prstGeom prst="rect">
            <a:avLst/>
          </a:prstGeom>
          <a:noFill/>
        </p:spPr>
        <p:txBody>
          <a:bodyPr wrap="square" rtlCol="0">
            <a:spAutoFit/>
          </a:bodyPr>
          <a:lstStyle/>
          <a:p>
            <a:r>
              <a:rPr lang="en-US" dirty="0" smtClean="0"/>
              <a:t>135</a:t>
            </a:r>
            <a:endParaRPr lang="en-US" dirty="0"/>
          </a:p>
        </p:txBody>
      </p:sp>
      <p:sp>
        <p:nvSpPr>
          <p:cNvPr id="15" name="TextBox 14"/>
          <p:cNvSpPr txBox="1"/>
          <p:nvPr/>
        </p:nvSpPr>
        <p:spPr>
          <a:xfrm>
            <a:off x="5516549" y="3643062"/>
            <a:ext cx="423363" cy="369332"/>
          </a:xfrm>
          <a:prstGeom prst="rect">
            <a:avLst/>
          </a:prstGeom>
          <a:noFill/>
        </p:spPr>
        <p:txBody>
          <a:bodyPr wrap="square" rtlCol="0">
            <a:spAutoFit/>
          </a:bodyPr>
          <a:lstStyle/>
          <a:p>
            <a:r>
              <a:rPr lang="en-US" dirty="0" smtClean="0"/>
              <a:t>50</a:t>
            </a:r>
            <a:endParaRPr lang="en-US" dirty="0"/>
          </a:p>
        </p:txBody>
      </p:sp>
      <p:sp>
        <p:nvSpPr>
          <p:cNvPr id="16" name="TextBox 15"/>
          <p:cNvSpPr txBox="1"/>
          <p:nvPr/>
        </p:nvSpPr>
        <p:spPr>
          <a:xfrm>
            <a:off x="3989876" y="2373121"/>
            <a:ext cx="628630" cy="369332"/>
          </a:xfrm>
          <a:prstGeom prst="rect">
            <a:avLst/>
          </a:prstGeom>
          <a:noFill/>
        </p:spPr>
        <p:txBody>
          <a:bodyPr wrap="square" rtlCol="0">
            <a:spAutoFit/>
          </a:bodyPr>
          <a:lstStyle/>
          <a:p>
            <a:r>
              <a:rPr lang="en-US" dirty="0" smtClean="0"/>
              <a:t>55</a:t>
            </a:r>
            <a:endParaRPr lang="en-US" dirty="0"/>
          </a:p>
        </p:txBody>
      </p:sp>
      <p:sp>
        <p:nvSpPr>
          <p:cNvPr id="17" name="TextBox 16"/>
          <p:cNvSpPr txBox="1"/>
          <p:nvPr/>
        </p:nvSpPr>
        <p:spPr>
          <a:xfrm>
            <a:off x="4246459" y="4104859"/>
            <a:ext cx="538826" cy="369332"/>
          </a:xfrm>
          <a:prstGeom prst="rect">
            <a:avLst/>
          </a:prstGeom>
          <a:noFill/>
        </p:spPr>
        <p:txBody>
          <a:bodyPr wrap="square" rtlCol="0">
            <a:spAutoFit/>
          </a:bodyPr>
          <a:lstStyle/>
          <a:p>
            <a:r>
              <a:rPr lang="en-US" dirty="0" smtClean="0"/>
              <a:t>33</a:t>
            </a:r>
            <a:endParaRPr lang="en-US" dirty="0"/>
          </a:p>
        </p:txBody>
      </p:sp>
      <p:sp>
        <p:nvSpPr>
          <p:cNvPr id="18" name="TextBox 17"/>
          <p:cNvSpPr txBox="1"/>
          <p:nvPr/>
        </p:nvSpPr>
        <p:spPr>
          <a:xfrm>
            <a:off x="5862937" y="4104859"/>
            <a:ext cx="449021" cy="369332"/>
          </a:xfrm>
          <a:prstGeom prst="rect">
            <a:avLst/>
          </a:prstGeom>
          <a:noFill/>
        </p:spPr>
        <p:txBody>
          <a:bodyPr wrap="square" rtlCol="0">
            <a:spAutoFit/>
          </a:bodyPr>
          <a:lstStyle/>
          <a:p>
            <a:r>
              <a:rPr lang="en-US" dirty="0" smtClean="0"/>
              <a:t>80</a:t>
            </a:r>
            <a:endParaRPr lang="en-US" dirty="0"/>
          </a:p>
        </p:txBody>
      </p:sp>
      <p:sp>
        <p:nvSpPr>
          <p:cNvPr id="19" name="TextBox 18"/>
          <p:cNvSpPr txBox="1"/>
          <p:nvPr/>
        </p:nvSpPr>
        <p:spPr>
          <a:xfrm>
            <a:off x="3348417" y="3206921"/>
            <a:ext cx="1009572" cy="369332"/>
          </a:xfrm>
          <a:prstGeom prst="rect">
            <a:avLst/>
          </a:prstGeom>
          <a:noFill/>
        </p:spPr>
        <p:txBody>
          <a:bodyPr wrap="square" rtlCol="0">
            <a:spAutoFit/>
          </a:bodyPr>
          <a:lstStyle/>
          <a:p>
            <a:r>
              <a:rPr lang="en-US" dirty="0" smtClean="0"/>
              <a:t>8 Ma</a:t>
            </a:r>
            <a:endParaRPr lang="en-US" dirty="0"/>
          </a:p>
        </p:txBody>
      </p:sp>
      <p:cxnSp>
        <p:nvCxnSpPr>
          <p:cNvPr id="21" name="Straight Connector 20"/>
          <p:cNvCxnSpPr/>
          <p:nvPr/>
        </p:nvCxnSpPr>
        <p:spPr>
          <a:xfrm>
            <a:off x="1680623" y="1885669"/>
            <a:ext cx="5850107" cy="4819046"/>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476032" y="2373121"/>
            <a:ext cx="872385" cy="369332"/>
          </a:xfrm>
          <a:prstGeom prst="rect">
            <a:avLst/>
          </a:prstGeom>
          <a:noFill/>
        </p:spPr>
        <p:txBody>
          <a:bodyPr wrap="square" rtlCol="0">
            <a:spAutoFit/>
          </a:bodyPr>
          <a:lstStyle/>
          <a:p>
            <a:r>
              <a:rPr lang="en-US" dirty="0" smtClean="0"/>
              <a:t>~LVZ</a:t>
            </a:r>
            <a:endParaRPr lang="en-US" dirty="0"/>
          </a:p>
        </p:txBody>
      </p:sp>
    </p:spTree>
    <p:extLst>
      <p:ext uri="{BB962C8B-B14F-4D97-AF65-F5344CB8AC3E}">
        <p14:creationId xmlns:p14="http://schemas.microsoft.com/office/powerpoint/2010/main" val="39421515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0600" y="0"/>
            <a:ext cx="7146758" cy="6858000"/>
          </a:xfrm>
          <a:prstGeom prst="rect">
            <a:avLst/>
          </a:prstGeom>
        </p:spPr>
      </p:pic>
      <p:pic>
        <p:nvPicPr>
          <p:cNvPr id="3" name="Picture 2"/>
          <p:cNvPicPr>
            <a:picLocks noChangeAspect="1"/>
          </p:cNvPicPr>
          <p:nvPr/>
        </p:nvPicPr>
        <p:blipFill>
          <a:blip r:embed="rId4"/>
          <a:stretch>
            <a:fillRect/>
          </a:stretch>
        </p:blipFill>
        <p:spPr>
          <a:xfrm>
            <a:off x="1676400" y="0"/>
            <a:ext cx="5789473" cy="6858000"/>
          </a:xfrm>
          <a:prstGeom prst="rect">
            <a:avLst/>
          </a:prstGeom>
        </p:spPr>
      </p:pic>
    </p:spTree>
    <p:extLst>
      <p:ext uri="{BB962C8B-B14F-4D97-AF65-F5344CB8AC3E}">
        <p14:creationId xmlns:p14="http://schemas.microsoft.com/office/powerpoint/2010/main" val="15780440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71600"/>
            <a:ext cx="9144000" cy="4112095"/>
          </a:xfrm>
          <a:prstGeom prst="rect">
            <a:avLst/>
          </a:prstGeom>
        </p:spPr>
      </p:pic>
      <p:pic>
        <p:nvPicPr>
          <p:cNvPr id="3" name="Picture 2"/>
          <p:cNvPicPr>
            <a:picLocks noChangeAspect="1"/>
          </p:cNvPicPr>
          <p:nvPr/>
        </p:nvPicPr>
        <p:blipFill>
          <a:blip r:embed="rId4"/>
          <a:stretch>
            <a:fillRect/>
          </a:stretch>
        </p:blipFill>
        <p:spPr>
          <a:xfrm>
            <a:off x="94071" y="988636"/>
            <a:ext cx="9144000" cy="765928"/>
          </a:xfrm>
          <a:prstGeom prst="rect">
            <a:avLst/>
          </a:prstGeom>
        </p:spPr>
      </p:pic>
    </p:spTree>
    <p:extLst>
      <p:ext uri="{BB962C8B-B14F-4D97-AF65-F5344CB8AC3E}">
        <p14:creationId xmlns:p14="http://schemas.microsoft.com/office/powerpoint/2010/main" val="220812754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551837"/>
            <a:ext cx="4572000" cy="1754327"/>
          </a:xfrm>
          <a:prstGeom prst="rect">
            <a:avLst/>
          </a:prstGeom>
        </p:spPr>
        <p:txBody>
          <a:bodyPr>
            <a:spAutoFit/>
          </a:bodyPr>
          <a:lstStyle/>
          <a:p>
            <a:r>
              <a:rPr lang="en-US" dirty="0"/>
              <a:t>C8. </a:t>
            </a:r>
            <a:r>
              <a:rPr lang="en-US" dirty="0" err="1"/>
              <a:t>Trampert</a:t>
            </a:r>
            <a:r>
              <a:rPr lang="en-US" dirty="0"/>
              <a:t> J., </a:t>
            </a:r>
            <a:r>
              <a:rPr lang="en-US" dirty="0" err="1"/>
              <a:t>Fichtner</a:t>
            </a:r>
            <a:r>
              <a:rPr lang="en-US" dirty="0"/>
              <a:t> A., 2012. Global imaging of the Earth's deep interior: seismic constraints on (an)isotropy, density and attenuation, in: Physics and chemistry of the deep Earth, edited by </a:t>
            </a:r>
            <a:r>
              <a:rPr lang="en-US" dirty="0" err="1"/>
              <a:t>Karato</a:t>
            </a:r>
            <a:r>
              <a:rPr lang="en-US" dirty="0"/>
              <a:t> S.-I., Wiley-Blackwell, in press.</a:t>
            </a:r>
          </a:p>
        </p:txBody>
      </p:sp>
    </p:spTree>
    <p:extLst>
      <p:ext uri="{BB962C8B-B14F-4D97-AF65-F5344CB8AC3E}">
        <p14:creationId xmlns:p14="http://schemas.microsoft.com/office/powerpoint/2010/main" val="157399673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1189038"/>
            <a:ext cx="8216900"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8370" name="Text Box 3"/>
          <p:cNvSpPr txBox="1">
            <a:spLocks noChangeArrowheads="1"/>
          </p:cNvSpPr>
          <p:nvPr/>
        </p:nvSpPr>
        <p:spPr bwMode="auto">
          <a:xfrm>
            <a:off x="4191000" y="2743200"/>
            <a:ext cx="1295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LLAMA</a:t>
            </a:r>
          </a:p>
        </p:txBody>
      </p:sp>
      <p:sp>
        <p:nvSpPr>
          <p:cNvPr id="58371" name="Text Box 4"/>
          <p:cNvSpPr txBox="1">
            <a:spLocks noChangeArrowheads="1"/>
          </p:cNvSpPr>
          <p:nvPr/>
        </p:nvSpPr>
        <p:spPr bwMode="auto">
          <a:xfrm>
            <a:off x="5257800" y="3429000"/>
            <a:ext cx="609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LL</a:t>
            </a:r>
          </a:p>
        </p:txBody>
      </p:sp>
      <p:sp>
        <p:nvSpPr>
          <p:cNvPr id="58372" name="Text Box 5"/>
          <p:cNvSpPr txBox="1">
            <a:spLocks noChangeArrowheads="1"/>
          </p:cNvSpPr>
          <p:nvPr/>
        </p:nvSpPr>
        <p:spPr bwMode="auto">
          <a:xfrm>
            <a:off x="5410200" y="2209800"/>
            <a:ext cx="381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G</a:t>
            </a:r>
          </a:p>
        </p:txBody>
      </p:sp>
      <p:sp>
        <p:nvSpPr>
          <p:cNvPr id="58373" name="Text Box 6"/>
          <p:cNvSpPr txBox="1">
            <a:spLocks noChangeArrowheads="1"/>
          </p:cNvSpPr>
          <p:nvPr/>
        </p:nvSpPr>
        <p:spPr bwMode="auto">
          <a:xfrm>
            <a:off x="6553200" y="6096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density</a:t>
            </a:r>
          </a:p>
        </p:txBody>
      </p:sp>
      <p:sp>
        <p:nvSpPr>
          <p:cNvPr id="58374" name="Text Box 7"/>
          <p:cNvSpPr txBox="1">
            <a:spLocks noChangeArrowheads="1"/>
          </p:cNvSpPr>
          <p:nvPr/>
        </p:nvSpPr>
        <p:spPr bwMode="auto">
          <a:xfrm>
            <a:off x="533400" y="5791200"/>
            <a:ext cx="8001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Gutenberg</a:t>
            </a:r>
            <a:r>
              <a:rPr lang="ja-JP" altLang="en-US"/>
              <a:t>’</a:t>
            </a:r>
            <a:r>
              <a:rPr lang="en-US" altLang="ja-JP"/>
              <a:t>s Region B (LL &amp; Mantle Above=LLAMA) is          lithologically laminated, low density, aligned melt arrays</a:t>
            </a:r>
            <a:endParaRPr lang="en-US"/>
          </a:p>
        </p:txBody>
      </p:sp>
      <p:sp>
        <p:nvSpPr>
          <p:cNvPr id="16392" name="Oval 8"/>
          <p:cNvSpPr>
            <a:spLocks noChangeArrowheads="1"/>
          </p:cNvSpPr>
          <p:nvPr/>
        </p:nvSpPr>
        <p:spPr bwMode="auto">
          <a:xfrm>
            <a:off x="6858000" y="1828800"/>
            <a:ext cx="533400" cy="12954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393" name="Line 9"/>
          <p:cNvSpPr>
            <a:spLocks noChangeShapeType="1"/>
          </p:cNvSpPr>
          <p:nvPr/>
        </p:nvSpPr>
        <p:spPr bwMode="auto">
          <a:xfrm>
            <a:off x="3733800" y="914400"/>
            <a:ext cx="3124200" cy="1143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4" name="Text Box 10"/>
          <p:cNvSpPr txBox="1">
            <a:spLocks noChangeArrowheads="1"/>
          </p:cNvSpPr>
          <p:nvPr/>
        </p:nvSpPr>
        <p:spPr bwMode="auto">
          <a:xfrm>
            <a:off x="1219200" y="152400"/>
            <a:ext cx="31242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Negative density gradient=unstable BL</a:t>
            </a:r>
          </a:p>
        </p:txBody>
      </p:sp>
    </p:spTree>
    <p:extLst>
      <p:ext uri="{BB962C8B-B14F-4D97-AF65-F5344CB8AC3E}">
        <p14:creationId xmlns:p14="http://schemas.microsoft.com/office/powerpoint/2010/main" val="86309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animBg="1"/>
      <p:bldP spid="16393" grpId="0" animBg="1"/>
      <p:bldP spid="1639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5504"/>
            <a:ext cx="9144000" cy="3810208"/>
          </a:xfrm>
          <a:prstGeom prst="rect">
            <a:avLst/>
          </a:prstGeom>
        </p:spPr>
      </p:pic>
      <p:pic>
        <p:nvPicPr>
          <p:cNvPr id="3" name="Picture 2"/>
          <p:cNvPicPr>
            <a:picLocks noChangeAspect="1"/>
          </p:cNvPicPr>
          <p:nvPr/>
        </p:nvPicPr>
        <p:blipFill>
          <a:blip r:embed="rId4"/>
          <a:stretch>
            <a:fillRect/>
          </a:stretch>
        </p:blipFill>
        <p:spPr>
          <a:xfrm>
            <a:off x="820888" y="3516129"/>
            <a:ext cx="7666788" cy="3341870"/>
          </a:xfrm>
          <a:prstGeom prst="rect">
            <a:avLst/>
          </a:prstGeom>
        </p:spPr>
      </p:pic>
    </p:spTree>
    <p:extLst>
      <p:ext uri="{BB962C8B-B14F-4D97-AF65-F5344CB8AC3E}">
        <p14:creationId xmlns:p14="http://schemas.microsoft.com/office/powerpoint/2010/main" val="2516203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2000"/>
            <a:ext cx="9144000" cy="5313405"/>
          </a:xfrm>
          <a:prstGeom prst="rect">
            <a:avLst/>
          </a:prstGeom>
        </p:spPr>
      </p:pic>
      <p:sp>
        <p:nvSpPr>
          <p:cNvPr id="3" name="Rectangle 2"/>
          <p:cNvSpPr/>
          <p:nvPr/>
        </p:nvSpPr>
        <p:spPr>
          <a:xfrm>
            <a:off x="4903623" y="2414368"/>
            <a:ext cx="867564" cy="1483830"/>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749221" y="2692517"/>
            <a:ext cx="867564" cy="1205681"/>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844774"/>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9600"/>
            <a:ext cx="9144000" cy="5626150"/>
          </a:xfrm>
          <a:prstGeom prst="rect">
            <a:avLst/>
          </a:prstGeom>
        </p:spPr>
      </p:pic>
    </p:spTree>
    <p:extLst>
      <p:ext uri="{BB962C8B-B14F-4D97-AF65-F5344CB8AC3E}">
        <p14:creationId xmlns:p14="http://schemas.microsoft.com/office/powerpoint/2010/main" val="32214200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14400"/>
            <a:ext cx="9144000" cy="5015783"/>
          </a:xfrm>
          <a:prstGeom prst="rect">
            <a:avLst/>
          </a:prstGeom>
        </p:spPr>
      </p:pic>
    </p:spTree>
    <p:extLst>
      <p:ext uri="{BB962C8B-B14F-4D97-AF65-F5344CB8AC3E}">
        <p14:creationId xmlns:p14="http://schemas.microsoft.com/office/powerpoint/2010/main" val="14056847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22600" y="520700"/>
            <a:ext cx="3098800" cy="5816600"/>
          </a:xfrm>
          <a:prstGeom prst="rect">
            <a:avLst/>
          </a:prstGeom>
        </p:spPr>
      </p:pic>
      <p:pic>
        <p:nvPicPr>
          <p:cNvPr id="3" name="Picture 2"/>
          <p:cNvPicPr>
            <a:picLocks noChangeAspect="1"/>
          </p:cNvPicPr>
          <p:nvPr/>
        </p:nvPicPr>
        <p:blipFill>
          <a:blip r:embed="rId3"/>
          <a:stretch>
            <a:fillRect/>
          </a:stretch>
        </p:blipFill>
        <p:spPr>
          <a:xfrm>
            <a:off x="0" y="6337300"/>
            <a:ext cx="9029700" cy="406400"/>
          </a:xfrm>
          <a:prstGeom prst="rect">
            <a:avLst/>
          </a:prstGeom>
        </p:spPr>
      </p:pic>
    </p:spTree>
    <p:extLst>
      <p:ext uri="{BB962C8B-B14F-4D97-AF65-F5344CB8AC3E}">
        <p14:creationId xmlns:p14="http://schemas.microsoft.com/office/powerpoint/2010/main" val="414417811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5314" y="889000"/>
            <a:ext cx="2743200" cy="5067300"/>
          </a:xfrm>
          <a:prstGeom prst="rect">
            <a:avLst/>
          </a:prstGeom>
        </p:spPr>
      </p:pic>
      <p:pic>
        <p:nvPicPr>
          <p:cNvPr id="3" name="Picture 2"/>
          <p:cNvPicPr>
            <a:picLocks noChangeAspect="1"/>
          </p:cNvPicPr>
          <p:nvPr/>
        </p:nvPicPr>
        <p:blipFill>
          <a:blip r:embed="rId3"/>
          <a:stretch>
            <a:fillRect/>
          </a:stretch>
        </p:blipFill>
        <p:spPr>
          <a:xfrm>
            <a:off x="4396586" y="1422400"/>
            <a:ext cx="2425700" cy="4533900"/>
          </a:xfrm>
          <a:prstGeom prst="rect">
            <a:avLst/>
          </a:prstGeom>
        </p:spPr>
      </p:pic>
    </p:spTree>
    <p:extLst>
      <p:ext uri="{BB962C8B-B14F-4D97-AF65-F5344CB8AC3E}">
        <p14:creationId xmlns:p14="http://schemas.microsoft.com/office/powerpoint/2010/main" val="7639405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4200" y="570960"/>
            <a:ext cx="7236916" cy="6140454"/>
          </a:xfrm>
          <a:prstGeom prst="rect">
            <a:avLst/>
          </a:prstGeom>
        </p:spPr>
      </p:pic>
      <p:pic>
        <p:nvPicPr>
          <p:cNvPr id="4" name="Picture 3"/>
          <p:cNvPicPr>
            <a:picLocks noChangeAspect="1"/>
          </p:cNvPicPr>
          <p:nvPr/>
        </p:nvPicPr>
        <p:blipFill>
          <a:blip r:embed="rId4"/>
          <a:stretch>
            <a:fillRect/>
          </a:stretch>
        </p:blipFill>
        <p:spPr>
          <a:xfrm>
            <a:off x="278343" y="139160"/>
            <a:ext cx="7518400" cy="431800"/>
          </a:xfrm>
          <a:prstGeom prst="rect">
            <a:avLst/>
          </a:prstGeom>
        </p:spPr>
      </p:pic>
    </p:spTree>
    <p:extLst>
      <p:ext uri="{BB962C8B-B14F-4D97-AF65-F5344CB8AC3E}">
        <p14:creationId xmlns:p14="http://schemas.microsoft.com/office/powerpoint/2010/main" val="2806865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6900" y="1320800"/>
            <a:ext cx="7950200" cy="4203700"/>
          </a:xfrm>
          <a:prstGeom prst="rect">
            <a:avLst/>
          </a:prstGeom>
        </p:spPr>
      </p:pic>
    </p:spTree>
    <p:extLst>
      <p:ext uri="{BB962C8B-B14F-4D97-AF65-F5344CB8AC3E}">
        <p14:creationId xmlns:p14="http://schemas.microsoft.com/office/powerpoint/2010/main" val="8552841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600" y="1998133"/>
            <a:ext cx="1261533" cy="28024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276600" y="1778000"/>
            <a:ext cx="3285067" cy="110593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006601" y="3344334"/>
            <a:ext cx="1413934" cy="369332"/>
          </a:xfrm>
          <a:prstGeom prst="rect">
            <a:avLst/>
          </a:prstGeom>
          <a:noFill/>
        </p:spPr>
        <p:txBody>
          <a:bodyPr wrap="square" rtlCol="0">
            <a:spAutoFit/>
          </a:bodyPr>
          <a:lstStyle/>
          <a:p>
            <a:r>
              <a:rPr lang="en-US" dirty="0" err="1" smtClean="0"/>
              <a:t>Tp</a:t>
            </a:r>
            <a:r>
              <a:rPr lang="en-US" dirty="0" smtClean="0"/>
              <a:t>=1300 C</a:t>
            </a:r>
            <a:endParaRPr lang="en-US" dirty="0"/>
          </a:p>
        </p:txBody>
      </p:sp>
      <p:sp>
        <p:nvSpPr>
          <p:cNvPr id="8" name="Right Triangle 7"/>
          <p:cNvSpPr/>
          <p:nvPr/>
        </p:nvSpPr>
        <p:spPr>
          <a:xfrm flipV="1">
            <a:off x="6553200" y="1778000"/>
            <a:ext cx="694267" cy="821267"/>
          </a:xfrm>
          <a:prstGeom prst="r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stCxn id="8" idx="2"/>
            <a:endCxn id="8" idx="4"/>
          </p:cNvCxnSpPr>
          <p:nvPr/>
        </p:nvCxnSpPr>
        <p:spPr>
          <a:xfrm>
            <a:off x="6553200" y="1778000"/>
            <a:ext cx="69426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553200" y="1998133"/>
            <a:ext cx="56726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553200" y="2286000"/>
            <a:ext cx="34713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Freeform 15"/>
          <p:cNvSpPr/>
          <p:nvPr/>
        </p:nvSpPr>
        <p:spPr>
          <a:xfrm>
            <a:off x="3276600" y="1972733"/>
            <a:ext cx="3259177" cy="444053"/>
          </a:xfrm>
          <a:custGeom>
            <a:avLst/>
            <a:gdLst>
              <a:gd name="connsiteX0" fmla="*/ 0 w 3259177"/>
              <a:gd name="connsiteY0" fmla="*/ 0 h 444053"/>
              <a:gd name="connsiteX1" fmla="*/ 296333 w 3259177"/>
              <a:gd name="connsiteY1" fmla="*/ 76200 h 444053"/>
              <a:gd name="connsiteX2" fmla="*/ 601133 w 3259177"/>
              <a:gd name="connsiteY2" fmla="*/ 143934 h 444053"/>
              <a:gd name="connsiteX3" fmla="*/ 1143000 w 3259177"/>
              <a:gd name="connsiteY3" fmla="*/ 245534 h 444053"/>
              <a:gd name="connsiteX4" fmla="*/ 1447800 w 3259177"/>
              <a:gd name="connsiteY4" fmla="*/ 304800 h 444053"/>
              <a:gd name="connsiteX5" fmla="*/ 1854200 w 3259177"/>
              <a:gd name="connsiteY5" fmla="*/ 347134 h 444053"/>
              <a:gd name="connsiteX6" fmla="*/ 2108200 w 3259177"/>
              <a:gd name="connsiteY6" fmla="*/ 372534 h 444053"/>
              <a:gd name="connsiteX7" fmla="*/ 2328333 w 3259177"/>
              <a:gd name="connsiteY7" fmla="*/ 389467 h 444053"/>
              <a:gd name="connsiteX8" fmla="*/ 2675467 w 3259177"/>
              <a:gd name="connsiteY8" fmla="*/ 406400 h 444053"/>
              <a:gd name="connsiteX9" fmla="*/ 2929467 w 3259177"/>
              <a:gd name="connsiteY9" fmla="*/ 406400 h 444053"/>
              <a:gd name="connsiteX10" fmla="*/ 3200400 w 3259177"/>
              <a:gd name="connsiteY10" fmla="*/ 440267 h 444053"/>
              <a:gd name="connsiteX11" fmla="*/ 3251200 w 3259177"/>
              <a:gd name="connsiteY11" fmla="*/ 431800 h 44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9177" h="444053">
                <a:moveTo>
                  <a:pt x="0" y="0"/>
                </a:moveTo>
                <a:lnTo>
                  <a:pt x="296333" y="76200"/>
                </a:lnTo>
                <a:cubicBezTo>
                  <a:pt x="396522" y="100189"/>
                  <a:pt x="460022" y="115712"/>
                  <a:pt x="601133" y="143934"/>
                </a:cubicBezTo>
                <a:cubicBezTo>
                  <a:pt x="742244" y="172156"/>
                  <a:pt x="1143000" y="245534"/>
                  <a:pt x="1143000" y="245534"/>
                </a:cubicBezTo>
                <a:cubicBezTo>
                  <a:pt x="1284111" y="272345"/>
                  <a:pt x="1329267" y="287867"/>
                  <a:pt x="1447800" y="304800"/>
                </a:cubicBezTo>
                <a:cubicBezTo>
                  <a:pt x="1566333" y="321733"/>
                  <a:pt x="1854200" y="347134"/>
                  <a:pt x="1854200" y="347134"/>
                </a:cubicBezTo>
                <a:lnTo>
                  <a:pt x="2108200" y="372534"/>
                </a:lnTo>
                <a:cubicBezTo>
                  <a:pt x="2187222" y="379589"/>
                  <a:pt x="2233789" y="383823"/>
                  <a:pt x="2328333" y="389467"/>
                </a:cubicBezTo>
                <a:cubicBezTo>
                  <a:pt x="2422877" y="395111"/>
                  <a:pt x="2575278" y="403578"/>
                  <a:pt x="2675467" y="406400"/>
                </a:cubicBezTo>
                <a:cubicBezTo>
                  <a:pt x="2775656" y="409222"/>
                  <a:pt x="2841978" y="400756"/>
                  <a:pt x="2929467" y="406400"/>
                </a:cubicBezTo>
                <a:cubicBezTo>
                  <a:pt x="3016956" y="412045"/>
                  <a:pt x="3146778" y="436034"/>
                  <a:pt x="3200400" y="440267"/>
                </a:cubicBezTo>
                <a:cubicBezTo>
                  <a:pt x="3254022" y="444500"/>
                  <a:pt x="3270955" y="448733"/>
                  <a:pt x="3251200" y="4318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5168900" y="1916668"/>
            <a:ext cx="787400" cy="369332"/>
          </a:xfrm>
          <a:prstGeom prst="rect">
            <a:avLst/>
          </a:prstGeom>
          <a:noFill/>
        </p:spPr>
        <p:txBody>
          <a:bodyPr wrap="square" rtlCol="0">
            <a:spAutoFit/>
          </a:bodyPr>
          <a:lstStyle/>
          <a:p>
            <a:r>
              <a:rPr lang="en-US" dirty="0" smtClean="0"/>
              <a:t>LID</a:t>
            </a:r>
            <a:endParaRPr lang="en-US" dirty="0"/>
          </a:p>
        </p:txBody>
      </p:sp>
      <p:sp>
        <p:nvSpPr>
          <p:cNvPr id="18" name="Rectangle 17"/>
          <p:cNvSpPr/>
          <p:nvPr/>
        </p:nvSpPr>
        <p:spPr>
          <a:xfrm>
            <a:off x="3276601" y="2887133"/>
            <a:ext cx="3289300" cy="1286933"/>
          </a:xfrm>
          <a:prstGeom prst="rect">
            <a:avLst/>
          </a:prstGeom>
          <a:gradFill flip="none" rotWithShape="1">
            <a:gsLst>
              <a:gs pos="8000">
                <a:schemeClr val="accent1">
                  <a:tint val="100000"/>
                  <a:shade val="100000"/>
                  <a:satMod val="130000"/>
                  <a:alpha val="58000"/>
                </a:schemeClr>
              </a:gs>
              <a:gs pos="100000">
                <a:schemeClr val="accent1">
                  <a:tint val="50000"/>
                  <a:shade val="100000"/>
                  <a:satMod val="350000"/>
                </a:schemeClr>
              </a:gs>
              <a:gs pos="77000">
                <a:srgbClr val="EB7EB9"/>
              </a:gs>
            </a:gsLst>
            <a:lin ang="1662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rot="551772">
            <a:off x="5126075" y="2506010"/>
            <a:ext cx="1147233" cy="381000"/>
          </a:xfrm>
          <a:prstGeom prst="rect">
            <a:avLst/>
          </a:prstGeom>
          <a:noFill/>
        </p:spPr>
        <p:txBody>
          <a:bodyPr wrap="square" rtlCol="0">
            <a:spAutoFit/>
          </a:bodyPr>
          <a:lstStyle/>
          <a:p>
            <a:r>
              <a:rPr lang="en-US" dirty="0" smtClean="0"/>
              <a:t>1600 C</a:t>
            </a:r>
            <a:endParaRPr lang="en-US" dirty="0"/>
          </a:p>
        </p:txBody>
      </p:sp>
      <p:sp>
        <p:nvSpPr>
          <p:cNvPr id="20" name="TextBox 19"/>
          <p:cNvSpPr txBox="1"/>
          <p:nvPr/>
        </p:nvSpPr>
        <p:spPr>
          <a:xfrm>
            <a:off x="5451475" y="4174067"/>
            <a:ext cx="1009650" cy="369332"/>
          </a:xfrm>
          <a:prstGeom prst="rect">
            <a:avLst/>
          </a:prstGeom>
          <a:noFill/>
        </p:spPr>
        <p:txBody>
          <a:bodyPr wrap="square" rtlCol="0">
            <a:spAutoFit/>
          </a:bodyPr>
          <a:lstStyle/>
          <a:p>
            <a:r>
              <a:rPr lang="en-US" dirty="0" smtClean="0"/>
              <a:t>1300 C</a:t>
            </a:r>
            <a:endParaRPr lang="en-US" dirty="0"/>
          </a:p>
        </p:txBody>
      </p:sp>
      <p:sp>
        <p:nvSpPr>
          <p:cNvPr id="21" name="Freeform 20"/>
          <p:cNvSpPr/>
          <p:nvPr/>
        </p:nvSpPr>
        <p:spPr>
          <a:xfrm>
            <a:off x="3276600" y="2226733"/>
            <a:ext cx="3259177" cy="660401"/>
          </a:xfrm>
          <a:custGeom>
            <a:avLst/>
            <a:gdLst>
              <a:gd name="connsiteX0" fmla="*/ 0 w 3259177"/>
              <a:gd name="connsiteY0" fmla="*/ 0 h 444053"/>
              <a:gd name="connsiteX1" fmla="*/ 296333 w 3259177"/>
              <a:gd name="connsiteY1" fmla="*/ 76200 h 444053"/>
              <a:gd name="connsiteX2" fmla="*/ 601133 w 3259177"/>
              <a:gd name="connsiteY2" fmla="*/ 143934 h 444053"/>
              <a:gd name="connsiteX3" fmla="*/ 1143000 w 3259177"/>
              <a:gd name="connsiteY3" fmla="*/ 245534 h 444053"/>
              <a:gd name="connsiteX4" fmla="*/ 1447800 w 3259177"/>
              <a:gd name="connsiteY4" fmla="*/ 304800 h 444053"/>
              <a:gd name="connsiteX5" fmla="*/ 1854200 w 3259177"/>
              <a:gd name="connsiteY5" fmla="*/ 347134 h 444053"/>
              <a:gd name="connsiteX6" fmla="*/ 2108200 w 3259177"/>
              <a:gd name="connsiteY6" fmla="*/ 372534 h 444053"/>
              <a:gd name="connsiteX7" fmla="*/ 2328333 w 3259177"/>
              <a:gd name="connsiteY7" fmla="*/ 389467 h 444053"/>
              <a:gd name="connsiteX8" fmla="*/ 2675467 w 3259177"/>
              <a:gd name="connsiteY8" fmla="*/ 406400 h 444053"/>
              <a:gd name="connsiteX9" fmla="*/ 2929467 w 3259177"/>
              <a:gd name="connsiteY9" fmla="*/ 406400 h 444053"/>
              <a:gd name="connsiteX10" fmla="*/ 3200400 w 3259177"/>
              <a:gd name="connsiteY10" fmla="*/ 440267 h 444053"/>
              <a:gd name="connsiteX11" fmla="*/ 3251200 w 3259177"/>
              <a:gd name="connsiteY11" fmla="*/ 431800 h 44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9177" h="444053">
                <a:moveTo>
                  <a:pt x="0" y="0"/>
                </a:moveTo>
                <a:lnTo>
                  <a:pt x="296333" y="76200"/>
                </a:lnTo>
                <a:cubicBezTo>
                  <a:pt x="396522" y="100189"/>
                  <a:pt x="460022" y="115712"/>
                  <a:pt x="601133" y="143934"/>
                </a:cubicBezTo>
                <a:cubicBezTo>
                  <a:pt x="742244" y="172156"/>
                  <a:pt x="1143000" y="245534"/>
                  <a:pt x="1143000" y="245534"/>
                </a:cubicBezTo>
                <a:cubicBezTo>
                  <a:pt x="1284111" y="272345"/>
                  <a:pt x="1329267" y="287867"/>
                  <a:pt x="1447800" y="304800"/>
                </a:cubicBezTo>
                <a:cubicBezTo>
                  <a:pt x="1566333" y="321733"/>
                  <a:pt x="1854200" y="347134"/>
                  <a:pt x="1854200" y="347134"/>
                </a:cubicBezTo>
                <a:lnTo>
                  <a:pt x="2108200" y="372534"/>
                </a:lnTo>
                <a:cubicBezTo>
                  <a:pt x="2187222" y="379589"/>
                  <a:pt x="2233789" y="383823"/>
                  <a:pt x="2328333" y="389467"/>
                </a:cubicBezTo>
                <a:cubicBezTo>
                  <a:pt x="2422877" y="395111"/>
                  <a:pt x="2575278" y="403578"/>
                  <a:pt x="2675467" y="406400"/>
                </a:cubicBezTo>
                <a:cubicBezTo>
                  <a:pt x="2775656" y="409222"/>
                  <a:pt x="2841978" y="400756"/>
                  <a:pt x="2929467" y="406400"/>
                </a:cubicBezTo>
                <a:cubicBezTo>
                  <a:pt x="3016956" y="412045"/>
                  <a:pt x="3146778" y="436034"/>
                  <a:pt x="3200400" y="440267"/>
                </a:cubicBezTo>
                <a:cubicBezTo>
                  <a:pt x="3254022" y="444500"/>
                  <a:pt x="3270955" y="448733"/>
                  <a:pt x="3251200" y="4318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p:cNvSpPr txBox="1"/>
          <p:nvPr/>
        </p:nvSpPr>
        <p:spPr>
          <a:xfrm>
            <a:off x="2336800" y="1295400"/>
            <a:ext cx="2963333" cy="369332"/>
          </a:xfrm>
          <a:prstGeom prst="rect">
            <a:avLst/>
          </a:prstGeom>
          <a:noFill/>
        </p:spPr>
        <p:txBody>
          <a:bodyPr wrap="square" rtlCol="0">
            <a:spAutoFit/>
          </a:bodyPr>
          <a:lstStyle/>
          <a:p>
            <a:r>
              <a:rPr lang="en-US" dirty="0" smtClean="0"/>
              <a:t>Surface of mantle</a:t>
            </a:r>
            <a:endParaRPr lang="en-US" dirty="0"/>
          </a:p>
        </p:txBody>
      </p:sp>
      <p:cxnSp>
        <p:nvCxnSpPr>
          <p:cNvPr id="23" name="Straight Arrow Connector 22"/>
          <p:cNvCxnSpPr/>
          <p:nvPr/>
        </p:nvCxnSpPr>
        <p:spPr>
          <a:xfrm>
            <a:off x="6565901" y="2582334"/>
            <a:ext cx="165099" cy="16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93633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0666" y="1151467"/>
            <a:ext cx="4275667" cy="461665"/>
          </a:xfrm>
          <a:prstGeom prst="rect">
            <a:avLst/>
          </a:prstGeom>
          <a:noFill/>
        </p:spPr>
        <p:txBody>
          <a:bodyPr wrap="square" rtlCol="0">
            <a:spAutoFit/>
          </a:bodyPr>
          <a:lstStyle/>
          <a:p>
            <a:r>
              <a:rPr lang="en-US" sz="2400" dirty="0" smtClean="0"/>
              <a:t>Initial condition</a:t>
            </a:r>
            <a:endParaRPr lang="en-US" sz="2400" dirty="0"/>
          </a:p>
        </p:txBody>
      </p:sp>
      <p:sp>
        <p:nvSpPr>
          <p:cNvPr id="3" name="Rectangle 2"/>
          <p:cNvSpPr/>
          <p:nvPr/>
        </p:nvSpPr>
        <p:spPr>
          <a:xfrm>
            <a:off x="2142067" y="1837267"/>
            <a:ext cx="5173133" cy="1075266"/>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142067" y="2912533"/>
            <a:ext cx="5173133" cy="2480734"/>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218266" y="1964266"/>
            <a:ext cx="4927599" cy="830997"/>
          </a:xfrm>
          <a:prstGeom prst="rect">
            <a:avLst/>
          </a:prstGeom>
          <a:noFill/>
        </p:spPr>
        <p:txBody>
          <a:bodyPr wrap="square" rtlCol="0">
            <a:spAutoFit/>
          </a:bodyPr>
          <a:lstStyle/>
          <a:p>
            <a:pPr algn="ctr"/>
            <a:r>
              <a:rPr lang="en-US" sz="2400" dirty="0" smtClean="0"/>
              <a:t>Steady-state conduction </a:t>
            </a:r>
          </a:p>
          <a:p>
            <a:pPr algn="ctr"/>
            <a:r>
              <a:rPr lang="en-US" sz="2400" dirty="0" smtClean="0"/>
              <a:t>boundary layer</a:t>
            </a:r>
            <a:endParaRPr lang="en-US" sz="2400" dirty="0"/>
          </a:p>
        </p:txBody>
      </p:sp>
      <p:sp>
        <p:nvSpPr>
          <p:cNvPr id="6" name="TextBox 5"/>
          <p:cNvSpPr txBox="1"/>
          <p:nvPr/>
        </p:nvSpPr>
        <p:spPr>
          <a:xfrm>
            <a:off x="2751666" y="3285067"/>
            <a:ext cx="3843867" cy="1015663"/>
          </a:xfrm>
          <a:prstGeom prst="rect">
            <a:avLst/>
          </a:prstGeom>
          <a:noFill/>
        </p:spPr>
        <p:txBody>
          <a:bodyPr wrap="square" rtlCol="0">
            <a:spAutoFit/>
          </a:bodyPr>
          <a:lstStyle/>
          <a:p>
            <a:pPr algn="ctr"/>
            <a:r>
              <a:rPr lang="en-US" sz="2000" dirty="0" smtClean="0"/>
              <a:t>Internal heating</a:t>
            </a:r>
          </a:p>
          <a:p>
            <a:pPr algn="ctr"/>
            <a:r>
              <a:rPr lang="en-US" sz="2000" dirty="0" smtClean="0"/>
              <a:t>Secular cooling</a:t>
            </a:r>
          </a:p>
          <a:p>
            <a:pPr algn="ctr"/>
            <a:r>
              <a:rPr lang="en-US" sz="2000" dirty="0" err="1" smtClean="0"/>
              <a:t>Subadiabatic</a:t>
            </a:r>
            <a:r>
              <a:rPr lang="en-US" sz="2000" dirty="0" smtClean="0"/>
              <a:t> thermal gradient</a:t>
            </a:r>
            <a:endParaRPr lang="en-US" sz="2000" dirty="0"/>
          </a:p>
        </p:txBody>
      </p:sp>
      <p:sp>
        <p:nvSpPr>
          <p:cNvPr id="7" name="TextBox 6"/>
          <p:cNvSpPr txBox="1"/>
          <p:nvPr/>
        </p:nvSpPr>
        <p:spPr>
          <a:xfrm>
            <a:off x="2218266" y="2536546"/>
            <a:ext cx="982134" cy="2862323"/>
          </a:xfrm>
          <a:prstGeom prst="rect">
            <a:avLst/>
          </a:prstGeom>
          <a:noFill/>
        </p:spPr>
        <p:txBody>
          <a:bodyPr wrap="square" rtlCol="0">
            <a:spAutoFit/>
          </a:bodyPr>
          <a:lstStyle/>
          <a:p>
            <a:r>
              <a:rPr lang="en-US" dirty="0" smtClean="0"/>
              <a:t>220 km</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650 km</a:t>
            </a:r>
            <a:endParaRPr lang="en-US" dirty="0"/>
          </a:p>
        </p:txBody>
      </p:sp>
      <p:sp>
        <p:nvSpPr>
          <p:cNvPr id="8" name="TextBox 7"/>
          <p:cNvSpPr txBox="1"/>
          <p:nvPr/>
        </p:nvSpPr>
        <p:spPr>
          <a:xfrm>
            <a:off x="6460067" y="2550025"/>
            <a:ext cx="1202267" cy="2862323"/>
          </a:xfrm>
          <a:prstGeom prst="rect">
            <a:avLst/>
          </a:prstGeom>
          <a:noFill/>
        </p:spPr>
        <p:txBody>
          <a:bodyPr wrap="square" rtlCol="0">
            <a:spAutoFit/>
          </a:bodyPr>
          <a:lstStyle/>
          <a:p>
            <a:r>
              <a:rPr lang="en-US" dirty="0" smtClean="0"/>
              <a:t>1600 C</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1400 C</a:t>
            </a:r>
            <a:endParaRPr lang="en-US" dirty="0"/>
          </a:p>
        </p:txBody>
      </p:sp>
      <p:sp>
        <p:nvSpPr>
          <p:cNvPr id="9" name="Rectangle 8"/>
          <p:cNvSpPr/>
          <p:nvPr/>
        </p:nvSpPr>
        <p:spPr>
          <a:xfrm>
            <a:off x="838200" y="1769533"/>
            <a:ext cx="584200" cy="1143000"/>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38200" y="2912533"/>
            <a:ext cx="457200" cy="1701800"/>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38200" y="4614333"/>
            <a:ext cx="262467" cy="798015"/>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676400" y="2032000"/>
            <a:ext cx="101600" cy="880533"/>
          </a:xfrm>
          <a:prstGeom prst="rect">
            <a:avLst/>
          </a:prstGeom>
          <a:solidFill>
            <a:srgbClr val="FF0000">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422400" y="4682067"/>
            <a:ext cx="355600" cy="711200"/>
          </a:xfrm>
          <a:prstGeom prst="rect">
            <a:avLst/>
          </a:prstGeom>
          <a:solidFill>
            <a:srgbClr val="FF0000">
              <a:alpha val="5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38200" y="1769533"/>
            <a:ext cx="939800" cy="3642815"/>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00100" y="1075266"/>
            <a:ext cx="1244600" cy="646331"/>
          </a:xfrm>
          <a:prstGeom prst="rect">
            <a:avLst/>
          </a:prstGeom>
          <a:noFill/>
        </p:spPr>
        <p:txBody>
          <a:bodyPr wrap="square" rtlCol="0">
            <a:spAutoFit/>
          </a:bodyPr>
          <a:lstStyle/>
          <a:p>
            <a:r>
              <a:rPr lang="en-US" dirty="0" smtClean="0">
                <a:solidFill>
                  <a:srgbClr val="008000"/>
                </a:solidFill>
              </a:rPr>
              <a:t>olivine</a:t>
            </a:r>
          </a:p>
          <a:p>
            <a:r>
              <a:rPr lang="en-US" dirty="0">
                <a:solidFill>
                  <a:srgbClr val="FF0000"/>
                </a:solidFill>
              </a:rPr>
              <a:t> </a:t>
            </a:r>
            <a:r>
              <a:rPr lang="en-US" dirty="0" smtClean="0">
                <a:solidFill>
                  <a:srgbClr val="FF0000"/>
                </a:solidFill>
              </a:rPr>
              <a:t>  </a:t>
            </a:r>
            <a:r>
              <a:rPr lang="en-US" dirty="0" err="1" smtClean="0">
                <a:solidFill>
                  <a:srgbClr val="FF0000"/>
                </a:solidFill>
              </a:rPr>
              <a:t>eclogite</a:t>
            </a:r>
            <a:endParaRPr lang="en-US" dirty="0">
              <a:solidFill>
                <a:srgbClr val="FF0000"/>
              </a:solidFill>
            </a:endParaRPr>
          </a:p>
        </p:txBody>
      </p:sp>
    </p:spTree>
    <p:extLst>
      <p:ext uri="{BB962C8B-B14F-4D97-AF65-F5344CB8AC3E}">
        <p14:creationId xmlns:p14="http://schemas.microsoft.com/office/powerpoint/2010/main" val="11541181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2142687" y="2762695"/>
            <a:ext cx="4066476" cy="207091"/>
          </a:xfrm>
          <a:prstGeom prst="triangle">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142687" y="2072021"/>
            <a:ext cx="4155604" cy="3319690"/>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222792" y="2183420"/>
            <a:ext cx="1272458" cy="646331"/>
          </a:xfrm>
          <a:prstGeom prst="rect">
            <a:avLst/>
          </a:prstGeom>
          <a:noFill/>
        </p:spPr>
        <p:txBody>
          <a:bodyPr wrap="square" rtlCol="0">
            <a:spAutoFit/>
          </a:bodyPr>
          <a:lstStyle/>
          <a:p>
            <a:r>
              <a:rPr lang="en-US" dirty="0" smtClean="0"/>
              <a:t>LLAMA Model</a:t>
            </a:r>
            <a:endParaRPr lang="en-US" dirty="0"/>
          </a:p>
        </p:txBody>
      </p:sp>
      <p:sp>
        <p:nvSpPr>
          <p:cNvPr id="9" name="TextBox 8"/>
          <p:cNvSpPr txBox="1"/>
          <p:nvPr/>
        </p:nvSpPr>
        <p:spPr>
          <a:xfrm>
            <a:off x="2142687" y="2122719"/>
            <a:ext cx="1790094" cy="646331"/>
          </a:xfrm>
          <a:prstGeom prst="rect">
            <a:avLst/>
          </a:prstGeom>
          <a:noFill/>
        </p:spPr>
        <p:txBody>
          <a:bodyPr wrap="square" rtlCol="0">
            <a:spAutoFit/>
          </a:bodyPr>
          <a:lstStyle/>
          <a:p>
            <a:r>
              <a:rPr lang="en-US" dirty="0" err="1" smtClean="0"/>
              <a:t>Tatsumoto</a:t>
            </a:r>
            <a:r>
              <a:rPr lang="en-US" dirty="0" smtClean="0"/>
              <a:t> Model (1978)</a:t>
            </a:r>
            <a:endParaRPr lang="en-US" dirty="0"/>
          </a:p>
        </p:txBody>
      </p:sp>
      <p:sp>
        <p:nvSpPr>
          <p:cNvPr id="10" name="TextBox 9"/>
          <p:cNvSpPr txBox="1"/>
          <p:nvPr/>
        </p:nvSpPr>
        <p:spPr>
          <a:xfrm>
            <a:off x="3932781" y="2379226"/>
            <a:ext cx="1024975" cy="369332"/>
          </a:xfrm>
          <a:prstGeom prst="rect">
            <a:avLst/>
          </a:prstGeom>
          <a:noFill/>
        </p:spPr>
        <p:txBody>
          <a:bodyPr wrap="square" rtlCol="0">
            <a:spAutoFit/>
          </a:bodyPr>
          <a:lstStyle/>
          <a:p>
            <a:r>
              <a:rPr lang="en-US" dirty="0" smtClean="0"/>
              <a:t>ridge</a:t>
            </a:r>
            <a:endParaRPr lang="en-US" dirty="0"/>
          </a:p>
        </p:txBody>
      </p:sp>
      <p:sp>
        <p:nvSpPr>
          <p:cNvPr id="14" name="Rectangle 13"/>
          <p:cNvSpPr/>
          <p:nvPr/>
        </p:nvSpPr>
        <p:spPr>
          <a:xfrm>
            <a:off x="2195036" y="2969786"/>
            <a:ext cx="4103255" cy="2385435"/>
          </a:xfrm>
          <a:prstGeom prst="rect">
            <a:avLst/>
          </a:prstGeom>
          <a:gradFill flip="none" rotWithShape="1">
            <a:gsLst>
              <a:gs pos="45000">
                <a:srgbClr val="CCFFCC"/>
              </a:gs>
              <a:gs pos="88000">
                <a:schemeClr val="accent3">
                  <a:lumMod val="40000"/>
                  <a:lumOff val="60000"/>
                  <a:alpha val="87000"/>
                </a:schemeClr>
              </a:gs>
            </a:gsLst>
            <a:lin ang="516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Triangle 14"/>
          <p:cNvSpPr/>
          <p:nvPr/>
        </p:nvSpPr>
        <p:spPr>
          <a:xfrm flipH="1" flipV="1">
            <a:off x="3932781" y="2978917"/>
            <a:ext cx="2365509" cy="348381"/>
          </a:xfrm>
          <a:prstGeom prst="rtTriangle">
            <a:avLst/>
          </a:prstGeom>
          <a:pattFill prst="dashDnDiag">
            <a:fgClr>
              <a:srgbClr val="FF000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Up Arrow 15"/>
          <p:cNvSpPr/>
          <p:nvPr/>
        </p:nvSpPr>
        <p:spPr>
          <a:xfrm>
            <a:off x="5986343" y="2835591"/>
            <a:ext cx="222820" cy="286651"/>
          </a:xfrm>
          <a:prstGeom prst="upArrow">
            <a:avLst/>
          </a:prstGeom>
          <a:pattFill prst="dashUpDiag">
            <a:fgClr>
              <a:srgbClr val="FF0000"/>
            </a:fgClr>
            <a:bgClr>
              <a:schemeClr val="bg1"/>
            </a:bgClr>
          </a:pattFill>
          <a:ln w="12700" cmpd="sng">
            <a:solidFill>
              <a:srgbClr val="FF0000"/>
            </a:solid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rot="302826">
            <a:off x="4496146" y="3511281"/>
            <a:ext cx="1671154" cy="1025355"/>
          </a:xfrm>
          <a:prstGeom prst="roundRect">
            <a:avLst/>
          </a:prstGeom>
          <a:blipFill rotWithShape="1">
            <a:blip r:embed="rId3">
              <a:alphaModFix amt="64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rot="21176522">
            <a:off x="2431031" y="3413991"/>
            <a:ext cx="1671154" cy="1095647"/>
          </a:xfrm>
          <a:prstGeom prst="roundRect">
            <a:avLst/>
          </a:prstGeom>
          <a:pattFill prst="dashUpDiag">
            <a:fgClr>
              <a:srgbClr val="FF000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Up Arrow 18"/>
          <p:cNvSpPr/>
          <p:nvPr/>
        </p:nvSpPr>
        <p:spPr>
          <a:xfrm>
            <a:off x="3200500" y="2732693"/>
            <a:ext cx="222820" cy="707065"/>
          </a:xfrm>
          <a:prstGeom prst="upArrow">
            <a:avLst/>
          </a:prstGeom>
          <a:pattFill prst="dashUpDiag">
            <a:fgClr>
              <a:srgbClr val="FF0000"/>
            </a:fgClr>
            <a:bgClr>
              <a:schemeClr val="bg1"/>
            </a:bgClr>
          </a:pattFill>
          <a:ln w="12700" cmpd="sng">
            <a:solidFill>
              <a:srgbClr val="FF0000"/>
            </a:solidFill>
          </a:ln>
          <a:effectLst>
            <a:outerShdw dist="127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785257" y="3653887"/>
            <a:ext cx="969270" cy="646331"/>
          </a:xfrm>
          <a:prstGeom prst="rect">
            <a:avLst/>
          </a:prstGeom>
          <a:noFill/>
        </p:spPr>
        <p:txBody>
          <a:bodyPr wrap="square" rtlCol="0">
            <a:spAutoFit/>
          </a:bodyPr>
          <a:lstStyle/>
          <a:p>
            <a:r>
              <a:rPr lang="en-US" dirty="0" smtClean="0"/>
              <a:t>OIB source</a:t>
            </a:r>
            <a:endParaRPr lang="en-US" dirty="0"/>
          </a:p>
        </p:txBody>
      </p:sp>
      <p:sp>
        <p:nvSpPr>
          <p:cNvPr id="21" name="TextBox 20"/>
          <p:cNvSpPr txBox="1"/>
          <p:nvPr/>
        </p:nvSpPr>
        <p:spPr>
          <a:xfrm>
            <a:off x="2477880" y="4651765"/>
            <a:ext cx="3839114" cy="369332"/>
          </a:xfrm>
          <a:prstGeom prst="rect">
            <a:avLst/>
          </a:prstGeom>
          <a:noFill/>
        </p:spPr>
        <p:txBody>
          <a:bodyPr wrap="square" rtlCol="0">
            <a:spAutoFit/>
          </a:bodyPr>
          <a:lstStyle/>
          <a:p>
            <a:r>
              <a:rPr lang="en-US" dirty="0" smtClean="0"/>
              <a:t>FERTILE DEPLETED MORB SOURCE</a:t>
            </a:r>
            <a:endParaRPr lang="en-US" dirty="0"/>
          </a:p>
        </p:txBody>
      </p:sp>
      <p:sp>
        <p:nvSpPr>
          <p:cNvPr id="23" name="Rectangle 22"/>
          <p:cNvSpPr/>
          <p:nvPr/>
        </p:nvSpPr>
        <p:spPr>
          <a:xfrm>
            <a:off x="2142687" y="5391711"/>
            <a:ext cx="4155603" cy="601554"/>
          </a:xfrm>
          <a:prstGeom prst="rect">
            <a:avLst/>
          </a:prstGeom>
          <a:solidFill>
            <a:schemeClr val="accent6">
              <a:lumMod val="60000"/>
              <a:lumOff val="40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2944841" y="5547670"/>
            <a:ext cx="3264322" cy="369332"/>
          </a:xfrm>
          <a:prstGeom prst="rect">
            <a:avLst/>
          </a:prstGeom>
          <a:noFill/>
        </p:spPr>
        <p:txBody>
          <a:bodyPr wrap="square" rtlCol="0">
            <a:spAutoFit/>
          </a:bodyPr>
          <a:lstStyle/>
          <a:p>
            <a:r>
              <a:rPr lang="en-US" dirty="0" smtClean="0"/>
              <a:t>BARREN LOWER MANTLE</a:t>
            </a:r>
            <a:endParaRPr lang="en-US" dirty="0"/>
          </a:p>
        </p:txBody>
      </p:sp>
      <p:sp>
        <p:nvSpPr>
          <p:cNvPr id="25" name="Rectangle 24"/>
          <p:cNvSpPr/>
          <p:nvPr/>
        </p:nvSpPr>
        <p:spPr>
          <a:xfrm>
            <a:off x="2142688" y="5157773"/>
            <a:ext cx="4155604" cy="197448"/>
          </a:xfrm>
          <a:prstGeom prst="rect">
            <a:avLst/>
          </a:prstGeom>
          <a:pattFill prst="horzBrick">
            <a:fgClr>
              <a:schemeClr val="accent3"/>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97257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33500" y="190500"/>
            <a:ext cx="6464300" cy="6477000"/>
          </a:xfrm>
          <a:prstGeom prst="rect">
            <a:avLst/>
          </a:prstGeom>
        </p:spPr>
      </p:pic>
    </p:spTree>
    <p:extLst>
      <p:ext uri="{BB962C8B-B14F-4D97-AF65-F5344CB8AC3E}">
        <p14:creationId xmlns:p14="http://schemas.microsoft.com/office/powerpoint/2010/main" val="23862660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176" y="160682"/>
            <a:ext cx="8357107" cy="3260035"/>
          </a:xfrm>
          <a:prstGeom prst="rect">
            <a:avLst/>
          </a:prstGeom>
        </p:spPr>
      </p:pic>
      <p:pic>
        <p:nvPicPr>
          <p:cNvPr id="3" name="Picture 2"/>
          <p:cNvPicPr>
            <a:picLocks noChangeAspect="1"/>
          </p:cNvPicPr>
          <p:nvPr/>
        </p:nvPicPr>
        <p:blipFill>
          <a:blip r:embed="rId3"/>
          <a:stretch>
            <a:fillRect/>
          </a:stretch>
        </p:blipFill>
        <p:spPr>
          <a:xfrm>
            <a:off x="655458" y="3031311"/>
            <a:ext cx="7892825" cy="3474096"/>
          </a:xfrm>
          <a:prstGeom prst="rect">
            <a:avLst/>
          </a:prstGeom>
        </p:spPr>
      </p:pic>
      <p:sp>
        <p:nvSpPr>
          <p:cNvPr id="4" name="Rectangle 3"/>
          <p:cNvSpPr/>
          <p:nvPr/>
        </p:nvSpPr>
        <p:spPr>
          <a:xfrm>
            <a:off x="2337512" y="1607687"/>
            <a:ext cx="1445745" cy="1423624"/>
          </a:xfrm>
          <a:prstGeom prst="rect">
            <a:avLst/>
          </a:prstGeom>
          <a:solidFill>
            <a:schemeClr val="accent2">
              <a:lumMod val="40000"/>
              <a:lumOff val="60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5223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33500"/>
            <a:ext cx="9144000" cy="4184685"/>
          </a:xfrm>
          <a:prstGeom prst="rect">
            <a:avLst/>
          </a:prstGeom>
        </p:spPr>
      </p:pic>
    </p:spTree>
    <p:extLst>
      <p:ext uri="{BB962C8B-B14F-4D97-AF65-F5344CB8AC3E}">
        <p14:creationId xmlns:p14="http://schemas.microsoft.com/office/powerpoint/2010/main" val="20141261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41400"/>
            <a:ext cx="9144000" cy="4771942"/>
          </a:xfrm>
          <a:prstGeom prst="rect">
            <a:avLst/>
          </a:prstGeom>
        </p:spPr>
      </p:pic>
    </p:spTree>
    <p:extLst>
      <p:ext uri="{BB962C8B-B14F-4D97-AF65-F5344CB8AC3E}">
        <p14:creationId xmlns:p14="http://schemas.microsoft.com/office/powerpoint/2010/main" val="6599651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3600"/>
            <a:ext cx="9144000" cy="5109308"/>
          </a:xfrm>
          <a:prstGeom prst="rect">
            <a:avLst/>
          </a:prstGeom>
        </p:spPr>
      </p:pic>
      <p:sp>
        <p:nvSpPr>
          <p:cNvPr id="6" name="Trapezoid 5"/>
          <p:cNvSpPr/>
          <p:nvPr/>
        </p:nvSpPr>
        <p:spPr>
          <a:xfrm>
            <a:off x="5012817" y="3201864"/>
            <a:ext cx="1472769" cy="2296695"/>
          </a:xfrm>
          <a:prstGeom prst="trapezoid">
            <a:avLst/>
          </a:prstGeom>
          <a:pattFill prst="dkVert">
            <a:fgClr>
              <a:srgbClr val="FF0000"/>
            </a:fgClr>
            <a:bgClr>
              <a:srgbClr val="FFFF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gular Pentagon 6"/>
          <p:cNvSpPr/>
          <p:nvPr/>
        </p:nvSpPr>
        <p:spPr>
          <a:xfrm>
            <a:off x="6580167" y="1837356"/>
            <a:ext cx="1067420" cy="1337644"/>
          </a:xfrm>
          <a:prstGeom prst="pentagon">
            <a:avLst/>
          </a:prstGeom>
          <a:pattFill prst="dkVert">
            <a:fgClr>
              <a:srgbClr val="FF0000"/>
            </a:fgClr>
            <a:bgClr>
              <a:srgbClr val="FFFF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p:nvSpPr>
        <p:spPr>
          <a:xfrm flipV="1">
            <a:off x="6039702" y="3201863"/>
            <a:ext cx="1715977" cy="621459"/>
          </a:xfrm>
          <a:prstGeom prst="rtTriangle">
            <a:avLst/>
          </a:prstGeom>
          <a:pattFill prst="dkHorz">
            <a:fgClr>
              <a:srgbClr val="FF0000"/>
            </a:fgClr>
            <a:bgClr>
              <a:srgbClr val="FFFF00"/>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5012817" y="2679700"/>
            <a:ext cx="1282700" cy="495300"/>
          </a:xfrm>
          <a:prstGeom prst="rect">
            <a:avLst/>
          </a:prstGeom>
        </p:spPr>
      </p:pic>
    </p:spTree>
    <p:extLst>
      <p:ext uri="{BB962C8B-B14F-4D97-AF65-F5344CB8AC3E}">
        <p14:creationId xmlns:p14="http://schemas.microsoft.com/office/powerpoint/2010/main" val="40006133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5800"/>
            <a:ext cx="9144000" cy="5464757"/>
          </a:xfrm>
          <a:prstGeom prst="rect">
            <a:avLst/>
          </a:prstGeom>
        </p:spPr>
      </p:pic>
    </p:spTree>
    <p:extLst>
      <p:ext uri="{BB962C8B-B14F-4D97-AF65-F5344CB8AC3E}">
        <p14:creationId xmlns:p14="http://schemas.microsoft.com/office/powerpoint/2010/main" val="24166159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93800"/>
            <a:ext cx="9144000" cy="4451811"/>
          </a:xfrm>
          <a:prstGeom prst="rect">
            <a:avLst/>
          </a:prstGeom>
        </p:spPr>
      </p:pic>
    </p:spTree>
    <p:extLst>
      <p:ext uri="{BB962C8B-B14F-4D97-AF65-F5344CB8AC3E}">
        <p14:creationId xmlns:p14="http://schemas.microsoft.com/office/powerpoint/2010/main" val="28095180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71600"/>
            <a:ext cx="9144000" cy="4095857"/>
          </a:xfrm>
          <a:prstGeom prst="rect">
            <a:avLst/>
          </a:prstGeom>
        </p:spPr>
      </p:pic>
    </p:spTree>
    <p:extLst>
      <p:ext uri="{BB962C8B-B14F-4D97-AF65-F5344CB8AC3E}">
        <p14:creationId xmlns:p14="http://schemas.microsoft.com/office/powerpoint/2010/main" val="41653329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63446"/>
            <a:ext cx="9144000" cy="3848961"/>
          </a:xfrm>
          <a:prstGeom prst="rect">
            <a:avLst/>
          </a:prstGeom>
        </p:spPr>
      </p:pic>
      <p:pic>
        <p:nvPicPr>
          <p:cNvPr id="3" name="Picture 2"/>
          <p:cNvPicPr>
            <a:picLocks noChangeAspect="1"/>
          </p:cNvPicPr>
          <p:nvPr/>
        </p:nvPicPr>
        <p:blipFill>
          <a:blip r:embed="rId4"/>
          <a:stretch>
            <a:fillRect/>
          </a:stretch>
        </p:blipFill>
        <p:spPr>
          <a:xfrm>
            <a:off x="457824" y="328446"/>
            <a:ext cx="3175000" cy="635000"/>
          </a:xfrm>
          <a:prstGeom prst="rect">
            <a:avLst/>
          </a:prstGeom>
        </p:spPr>
      </p:pic>
      <p:pic>
        <p:nvPicPr>
          <p:cNvPr id="4" name="Picture 3"/>
          <p:cNvPicPr>
            <a:picLocks noChangeAspect="1"/>
          </p:cNvPicPr>
          <p:nvPr/>
        </p:nvPicPr>
        <p:blipFill>
          <a:blip r:embed="rId5"/>
          <a:stretch>
            <a:fillRect/>
          </a:stretch>
        </p:blipFill>
        <p:spPr>
          <a:xfrm>
            <a:off x="243208" y="5039219"/>
            <a:ext cx="8620425" cy="1751043"/>
          </a:xfrm>
          <a:prstGeom prst="rect">
            <a:avLst/>
          </a:prstGeom>
        </p:spPr>
      </p:pic>
    </p:spTree>
    <p:extLst>
      <p:ext uri="{BB962C8B-B14F-4D97-AF65-F5344CB8AC3E}">
        <p14:creationId xmlns:p14="http://schemas.microsoft.com/office/powerpoint/2010/main" val="31937798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90600"/>
            <a:ext cx="9144000" cy="4852094"/>
          </a:xfrm>
          <a:prstGeom prst="rect">
            <a:avLst/>
          </a:prstGeom>
        </p:spPr>
      </p:pic>
    </p:spTree>
    <p:extLst>
      <p:ext uri="{BB962C8B-B14F-4D97-AF65-F5344CB8AC3E}">
        <p14:creationId xmlns:p14="http://schemas.microsoft.com/office/powerpoint/2010/main" val="31355608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44600" y="0"/>
            <a:ext cx="6639460" cy="6858000"/>
          </a:xfrm>
          <a:prstGeom prst="rect">
            <a:avLst/>
          </a:prstGeom>
        </p:spPr>
      </p:pic>
      <p:pic>
        <p:nvPicPr>
          <p:cNvPr id="3" name="Picture 2"/>
          <p:cNvPicPr>
            <a:picLocks noChangeAspect="1"/>
          </p:cNvPicPr>
          <p:nvPr/>
        </p:nvPicPr>
        <p:blipFill>
          <a:blip r:embed="rId4"/>
          <a:stretch>
            <a:fillRect/>
          </a:stretch>
        </p:blipFill>
        <p:spPr>
          <a:xfrm>
            <a:off x="6254174" y="329662"/>
            <a:ext cx="2710695" cy="2647031"/>
          </a:xfrm>
          <a:prstGeom prst="rect">
            <a:avLst/>
          </a:prstGeom>
        </p:spPr>
      </p:pic>
    </p:spTree>
    <p:extLst>
      <p:ext uri="{BB962C8B-B14F-4D97-AF65-F5344CB8AC3E}">
        <p14:creationId xmlns:p14="http://schemas.microsoft.com/office/powerpoint/2010/main" val="34721815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0"/>
            <a:ext cx="8229600" cy="6858000"/>
          </a:xfrm>
          <a:prstGeom prst="rect">
            <a:avLst/>
          </a:prstGeom>
        </p:spPr>
      </p:pic>
    </p:spTree>
    <p:extLst>
      <p:ext uri="{BB962C8B-B14F-4D97-AF65-F5344CB8AC3E}">
        <p14:creationId xmlns:p14="http://schemas.microsoft.com/office/powerpoint/2010/main" val="23153067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0" y="63500"/>
            <a:ext cx="8940800" cy="6718300"/>
          </a:xfrm>
          <a:prstGeom prst="rect">
            <a:avLst/>
          </a:prstGeom>
        </p:spPr>
      </p:pic>
    </p:spTree>
    <p:extLst>
      <p:ext uri="{BB962C8B-B14F-4D97-AF65-F5344CB8AC3E}">
        <p14:creationId xmlns:p14="http://schemas.microsoft.com/office/powerpoint/2010/main" val="8097713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3200"/>
            <a:ext cx="9144000" cy="6437870"/>
          </a:xfrm>
          <a:prstGeom prst="rect">
            <a:avLst/>
          </a:prstGeom>
        </p:spPr>
      </p:pic>
    </p:spTree>
    <p:extLst>
      <p:ext uri="{BB962C8B-B14F-4D97-AF65-F5344CB8AC3E}">
        <p14:creationId xmlns:p14="http://schemas.microsoft.com/office/powerpoint/2010/main" val="42549521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17500"/>
            <a:ext cx="9144000" cy="6208173"/>
          </a:xfrm>
          <a:prstGeom prst="rect">
            <a:avLst/>
          </a:prstGeom>
        </p:spPr>
      </p:pic>
    </p:spTree>
    <p:extLst>
      <p:ext uri="{BB962C8B-B14F-4D97-AF65-F5344CB8AC3E}">
        <p14:creationId xmlns:p14="http://schemas.microsoft.com/office/powerpoint/2010/main" val="22757149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55600"/>
            <a:ext cx="9144000" cy="6134436"/>
          </a:xfrm>
          <a:prstGeom prst="rect">
            <a:avLst/>
          </a:prstGeom>
        </p:spPr>
      </p:pic>
    </p:spTree>
    <p:extLst>
      <p:ext uri="{BB962C8B-B14F-4D97-AF65-F5344CB8AC3E}">
        <p14:creationId xmlns:p14="http://schemas.microsoft.com/office/powerpoint/2010/main" val="8426661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3900" y="0"/>
            <a:ext cx="5143500" cy="6858000"/>
          </a:xfrm>
          <a:prstGeom prst="rect">
            <a:avLst/>
          </a:prstGeom>
        </p:spPr>
      </p:pic>
      <p:pic>
        <p:nvPicPr>
          <p:cNvPr id="3" name="Picture 2"/>
          <p:cNvPicPr>
            <a:picLocks noChangeAspect="1"/>
          </p:cNvPicPr>
          <p:nvPr/>
        </p:nvPicPr>
        <p:blipFill>
          <a:blip r:embed="rId4"/>
          <a:stretch>
            <a:fillRect/>
          </a:stretch>
        </p:blipFill>
        <p:spPr>
          <a:xfrm>
            <a:off x="7137400" y="125748"/>
            <a:ext cx="593124" cy="6576638"/>
          </a:xfrm>
          <a:prstGeom prst="rect">
            <a:avLst/>
          </a:prstGeom>
        </p:spPr>
      </p:pic>
    </p:spTree>
    <p:extLst>
      <p:ext uri="{BB962C8B-B14F-4D97-AF65-F5344CB8AC3E}">
        <p14:creationId xmlns:p14="http://schemas.microsoft.com/office/powerpoint/2010/main" val="58245781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55700"/>
            <a:ext cx="9144000" cy="4522742"/>
          </a:xfrm>
          <a:prstGeom prst="rect">
            <a:avLst/>
          </a:prstGeom>
        </p:spPr>
      </p:pic>
    </p:spTree>
    <p:extLst>
      <p:ext uri="{BB962C8B-B14F-4D97-AF65-F5344CB8AC3E}">
        <p14:creationId xmlns:p14="http://schemas.microsoft.com/office/powerpoint/2010/main" val="31805617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141" y="2881057"/>
            <a:ext cx="8115954" cy="3416320"/>
          </a:xfrm>
          <a:prstGeom prst="rect">
            <a:avLst/>
          </a:prstGeom>
        </p:spPr>
        <p:txBody>
          <a:bodyPr wrap="square">
            <a:spAutoFit/>
          </a:bodyPr>
          <a:lstStyle/>
          <a:p>
            <a:r>
              <a:rPr lang="en-US" sz="2400" dirty="0" smtClean="0"/>
              <a:t>The evidence for</a:t>
            </a:r>
            <a:r>
              <a:rPr lang="en-US" sz="2400" baseline="0" dirty="0" smtClean="0"/>
              <a:t> </a:t>
            </a:r>
            <a:r>
              <a:rPr lang="en-US" sz="2400" dirty="0" smtClean="0"/>
              <a:t> relatively cold mantle under and near ridges is 1. the depressed residual bathymetry &amp; low subsidence rates, 2. the higher than predicted seismic</a:t>
            </a:r>
            <a:r>
              <a:rPr lang="en-US" sz="2400" baseline="0" dirty="0" smtClean="0"/>
              <a:t> </a:t>
            </a:r>
            <a:r>
              <a:rPr lang="en-US" sz="2400" baseline="0" dirty="0" err="1" smtClean="0"/>
              <a:t>wavespeeds</a:t>
            </a:r>
            <a:r>
              <a:rPr lang="en-US" sz="2400" dirty="0"/>
              <a:t> </a:t>
            </a:r>
            <a:r>
              <a:rPr lang="en-US" sz="2400" baseline="0" dirty="0" smtClean="0"/>
              <a:t>and the lateral</a:t>
            </a:r>
            <a:r>
              <a:rPr lang="en-US" sz="2400" dirty="0" smtClean="0"/>
              <a:t> </a:t>
            </a:r>
            <a:r>
              <a:rPr lang="en-US" sz="2400" baseline="0" dirty="0" smtClean="0"/>
              <a:t>decrease of </a:t>
            </a:r>
            <a:r>
              <a:rPr lang="en-US" sz="2400" baseline="0" dirty="0" err="1" smtClean="0"/>
              <a:t>wavespeed</a:t>
            </a:r>
            <a:r>
              <a:rPr lang="en-US" sz="2400" baseline="0" dirty="0" smtClean="0"/>
              <a:t> away from ridges below 170 km depth.</a:t>
            </a:r>
          </a:p>
          <a:p>
            <a:r>
              <a:rPr lang="en-US" sz="2400" baseline="0" dirty="0" smtClean="0"/>
              <a:t> The evidence for deep adiabatic passive upwelling is the VSV&gt;VSH anisotropy. The combination of high </a:t>
            </a:r>
            <a:r>
              <a:rPr lang="en-US" sz="2400" baseline="0" dirty="0" err="1" smtClean="0"/>
              <a:t>wavespeed</a:t>
            </a:r>
            <a:r>
              <a:rPr lang="en-US" sz="2400" baseline="0" dirty="0" smtClean="0"/>
              <a:t>, and possibly dense</a:t>
            </a:r>
            <a:r>
              <a:rPr lang="en-US" sz="2400" dirty="0" smtClean="0"/>
              <a:t> </a:t>
            </a:r>
            <a:r>
              <a:rPr lang="en-US" sz="2400" baseline="0" dirty="0" smtClean="0"/>
              <a:t>mantle below 170 km and ridge suction suggests that upwelling under ridges is passive and adiabatic. The ridge </a:t>
            </a:r>
            <a:r>
              <a:rPr lang="en-US" sz="2400" baseline="0" dirty="0" err="1" smtClean="0"/>
              <a:t>geotherm</a:t>
            </a:r>
            <a:r>
              <a:rPr lang="en-US" sz="2400" baseline="0" dirty="0" smtClean="0"/>
              <a:t> approximates  a ~1300 C </a:t>
            </a:r>
            <a:r>
              <a:rPr lang="en-US" sz="2400" baseline="0" dirty="0" err="1" smtClean="0"/>
              <a:t>adiabat</a:t>
            </a:r>
            <a:r>
              <a:rPr lang="en-US" sz="2400" baseline="0" dirty="0" smtClean="0"/>
              <a:t>. </a:t>
            </a:r>
            <a:endParaRPr lang="en-US" sz="2400" dirty="0"/>
          </a:p>
        </p:txBody>
      </p:sp>
      <p:sp>
        <p:nvSpPr>
          <p:cNvPr id="5" name="TextBox 4"/>
          <p:cNvSpPr txBox="1"/>
          <p:nvPr/>
        </p:nvSpPr>
        <p:spPr>
          <a:xfrm>
            <a:off x="1223588" y="526645"/>
            <a:ext cx="5885615" cy="923330"/>
          </a:xfrm>
          <a:prstGeom prst="rect">
            <a:avLst/>
          </a:prstGeom>
          <a:noFill/>
        </p:spPr>
        <p:txBody>
          <a:bodyPr wrap="square" rtlCol="0">
            <a:spAutoFit/>
          </a:bodyPr>
          <a:lstStyle/>
          <a:p>
            <a:r>
              <a:rPr lang="en-US" dirty="0" smtClean="0"/>
              <a:t>For Dean</a:t>
            </a:r>
          </a:p>
          <a:p>
            <a:r>
              <a:rPr lang="en-US" dirty="0" smtClean="0"/>
              <a:t>11/12/12</a:t>
            </a:r>
          </a:p>
          <a:p>
            <a:endParaRPr lang="en-US" dirty="0"/>
          </a:p>
        </p:txBody>
      </p:sp>
    </p:spTree>
    <p:extLst>
      <p:ext uri="{BB962C8B-B14F-4D97-AF65-F5344CB8AC3E}">
        <p14:creationId xmlns:p14="http://schemas.microsoft.com/office/powerpoint/2010/main" val="38983469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44958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86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066800"/>
            <a:ext cx="3016250" cy="387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8612" name="Text Box 4"/>
          <p:cNvSpPr txBox="1">
            <a:spLocks noChangeArrowheads="1"/>
          </p:cNvSpPr>
          <p:nvPr/>
        </p:nvSpPr>
        <p:spPr bwMode="auto">
          <a:xfrm>
            <a:off x="6019800" y="51054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a:cs typeface="+mn-cs"/>
              </a:rPr>
              <a:t>410-km</a:t>
            </a:r>
          </a:p>
        </p:txBody>
      </p:sp>
      <p:sp>
        <p:nvSpPr>
          <p:cNvPr id="68613" name="Text Box 5"/>
          <p:cNvSpPr txBox="1">
            <a:spLocks noChangeArrowheads="1"/>
          </p:cNvSpPr>
          <p:nvPr/>
        </p:nvSpPr>
        <p:spPr bwMode="auto">
          <a:xfrm>
            <a:off x="914400" y="5562600"/>
            <a:ext cx="7010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100">
                <a:cs typeface="+mn-cs"/>
              </a:rPr>
              <a:t>McKenzie &amp; Bickle (1988) argue that the mantle below 100-km depth is homogeneous, isothermal &amp; adiabatic; this implies a cold subsolidus boundary layer &amp; hot “jets”</a:t>
            </a:r>
            <a:endParaRPr lang="en-US" sz="1800">
              <a:cs typeface="+mn-cs"/>
            </a:endParaRPr>
          </a:p>
        </p:txBody>
      </p:sp>
      <p:sp>
        <p:nvSpPr>
          <p:cNvPr id="68614" name="Rectangle 6"/>
          <p:cNvSpPr>
            <a:spLocks noChangeArrowheads="1"/>
          </p:cNvSpPr>
          <p:nvPr/>
        </p:nvSpPr>
        <p:spPr bwMode="auto">
          <a:xfrm>
            <a:off x="3657600" y="228600"/>
            <a:ext cx="52038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solidFill>
                  <a:srgbClr val="333333"/>
                </a:solidFill>
                <a:latin typeface="Helvetica" charset="0"/>
                <a:cs typeface="+mn-cs"/>
              </a:rPr>
              <a:t>Anderson, Don L., Tanimoto, T., and Zhang,Y.-S., 1992, </a:t>
            </a:r>
          </a:p>
          <a:p>
            <a:pPr>
              <a:defRPr/>
            </a:pPr>
            <a:r>
              <a:rPr lang="en-US" sz="1300">
                <a:solidFill>
                  <a:srgbClr val="333333"/>
                </a:solidFill>
                <a:latin typeface="Helvetica" charset="0"/>
                <a:cs typeface="+mn-cs"/>
              </a:rPr>
              <a:t>Plate tectonics and hotspots: The third dimension</a:t>
            </a:r>
            <a:r>
              <a:rPr lang="en-US" sz="1400">
                <a:solidFill>
                  <a:srgbClr val="333333"/>
                </a:solidFill>
                <a:latin typeface="Helvetica" charset="0"/>
                <a:cs typeface="+mn-cs"/>
              </a:rPr>
              <a:t>, Science, v. 256, </a:t>
            </a:r>
          </a:p>
          <a:p>
            <a:pPr>
              <a:defRPr/>
            </a:pPr>
            <a:r>
              <a:rPr lang="en-US" sz="1400">
                <a:solidFill>
                  <a:srgbClr val="333333"/>
                </a:solidFill>
                <a:latin typeface="Helvetica" charset="0"/>
                <a:cs typeface="+mn-cs"/>
              </a:rPr>
              <a:t>p. 1645-1650. </a:t>
            </a:r>
          </a:p>
        </p:txBody>
      </p:sp>
    </p:spTree>
    <p:extLst>
      <p:ext uri="{BB962C8B-B14F-4D97-AF65-F5344CB8AC3E}">
        <p14:creationId xmlns:p14="http://schemas.microsoft.com/office/powerpoint/2010/main" val="299142871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74800" y="0"/>
            <a:ext cx="5987143" cy="6858000"/>
          </a:xfrm>
          <a:prstGeom prst="rect">
            <a:avLst/>
          </a:prstGeom>
        </p:spPr>
      </p:pic>
    </p:spTree>
    <p:extLst>
      <p:ext uri="{BB962C8B-B14F-4D97-AF65-F5344CB8AC3E}">
        <p14:creationId xmlns:p14="http://schemas.microsoft.com/office/powerpoint/2010/main" val="19416492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3900"/>
            <a:ext cx="9144000" cy="5385937"/>
          </a:xfrm>
          <a:prstGeom prst="rect">
            <a:avLst/>
          </a:prstGeom>
        </p:spPr>
      </p:pic>
    </p:spTree>
    <p:extLst>
      <p:ext uri="{BB962C8B-B14F-4D97-AF65-F5344CB8AC3E}">
        <p14:creationId xmlns:p14="http://schemas.microsoft.com/office/powerpoint/2010/main" val="36839959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2100"/>
            <a:ext cx="9144000" cy="6253865"/>
          </a:xfrm>
          <a:prstGeom prst="rect">
            <a:avLst/>
          </a:prstGeom>
        </p:spPr>
      </p:pic>
    </p:spTree>
    <p:extLst>
      <p:ext uri="{BB962C8B-B14F-4D97-AF65-F5344CB8AC3E}">
        <p14:creationId xmlns:p14="http://schemas.microsoft.com/office/powerpoint/2010/main" val="36182855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8900" y="825500"/>
            <a:ext cx="6426200" cy="5207000"/>
          </a:xfrm>
          <a:prstGeom prst="rect">
            <a:avLst/>
          </a:prstGeom>
        </p:spPr>
      </p:pic>
    </p:spTree>
    <p:extLst>
      <p:ext uri="{BB962C8B-B14F-4D97-AF65-F5344CB8AC3E}">
        <p14:creationId xmlns:p14="http://schemas.microsoft.com/office/powerpoint/2010/main" val="33365618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8200" y="0"/>
            <a:ext cx="7447547" cy="6858000"/>
          </a:xfrm>
          <a:prstGeom prst="rect">
            <a:avLst/>
          </a:prstGeom>
        </p:spPr>
      </p:pic>
    </p:spTree>
    <p:extLst>
      <p:ext uri="{BB962C8B-B14F-4D97-AF65-F5344CB8AC3E}">
        <p14:creationId xmlns:p14="http://schemas.microsoft.com/office/powerpoint/2010/main" val="170819997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6100" y="2108200"/>
            <a:ext cx="8051800" cy="2628900"/>
          </a:xfrm>
          <a:prstGeom prst="rect">
            <a:avLst/>
          </a:prstGeom>
        </p:spPr>
      </p:pic>
      <p:sp>
        <p:nvSpPr>
          <p:cNvPr id="3" name="TextBox 2"/>
          <p:cNvSpPr txBox="1"/>
          <p:nvPr/>
        </p:nvSpPr>
        <p:spPr>
          <a:xfrm>
            <a:off x="1952722" y="1611237"/>
            <a:ext cx="6213209" cy="369332"/>
          </a:xfrm>
          <a:prstGeom prst="rect">
            <a:avLst/>
          </a:prstGeom>
          <a:noFill/>
        </p:spPr>
        <p:txBody>
          <a:bodyPr wrap="square" rtlCol="0">
            <a:spAutoFit/>
          </a:bodyPr>
          <a:lstStyle/>
          <a:p>
            <a:r>
              <a:rPr lang="en-US" dirty="0" smtClean="0"/>
              <a:t>Isotropic                                                  anisotropic</a:t>
            </a:r>
            <a:endParaRPr lang="en-US" dirty="0"/>
          </a:p>
        </p:txBody>
      </p:sp>
    </p:spTree>
    <p:extLst>
      <p:ext uri="{BB962C8B-B14F-4D97-AF65-F5344CB8AC3E}">
        <p14:creationId xmlns:p14="http://schemas.microsoft.com/office/powerpoint/2010/main" val="179955838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0600" y="0"/>
            <a:ext cx="7145931" cy="6858000"/>
          </a:xfrm>
          <a:prstGeom prst="rect">
            <a:avLst/>
          </a:prstGeom>
        </p:spPr>
      </p:pic>
    </p:spTree>
    <p:extLst>
      <p:ext uri="{BB962C8B-B14F-4D97-AF65-F5344CB8AC3E}">
        <p14:creationId xmlns:p14="http://schemas.microsoft.com/office/powerpoint/2010/main" val="162206232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9500"/>
            <a:ext cx="9144000" cy="4687363"/>
          </a:xfrm>
          <a:prstGeom prst="rect">
            <a:avLst/>
          </a:prstGeom>
        </p:spPr>
      </p:pic>
    </p:spTree>
    <p:extLst>
      <p:ext uri="{BB962C8B-B14F-4D97-AF65-F5344CB8AC3E}">
        <p14:creationId xmlns:p14="http://schemas.microsoft.com/office/powerpoint/2010/main" val="403301570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82600"/>
            <a:ext cx="9144000" cy="5870448"/>
          </a:xfrm>
          <a:prstGeom prst="rect">
            <a:avLst/>
          </a:prstGeom>
        </p:spPr>
      </p:pic>
    </p:spTree>
    <p:extLst>
      <p:ext uri="{BB962C8B-B14F-4D97-AF65-F5344CB8AC3E}">
        <p14:creationId xmlns:p14="http://schemas.microsoft.com/office/powerpoint/2010/main" val="14917689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6700" y="495300"/>
            <a:ext cx="8597900" cy="4311103"/>
          </a:xfrm>
          <a:prstGeom prst="rect">
            <a:avLst/>
          </a:prstGeom>
        </p:spPr>
      </p:pic>
      <p:pic>
        <p:nvPicPr>
          <p:cNvPr id="3" name="Picture 2"/>
          <p:cNvPicPr>
            <a:picLocks noChangeAspect="1"/>
          </p:cNvPicPr>
          <p:nvPr/>
        </p:nvPicPr>
        <p:blipFill>
          <a:blip r:embed="rId4"/>
          <a:stretch>
            <a:fillRect/>
          </a:stretch>
        </p:blipFill>
        <p:spPr>
          <a:xfrm>
            <a:off x="421849" y="4806403"/>
            <a:ext cx="8044501" cy="1578872"/>
          </a:xfrm>
          <a:prstGeom prst="rect">
            <a:avLst/>
          </a:prstGeom>
        </p:spPr>
      </p:pic>
    </p:spTree>
    <p:extLst>
      <p:ext uri="{BB962C8B-B14F-4D97-AF65-F5344CB8AC3E}">
        <p14:creationId xmlns:p14="http://schemas.microsoft.com/office/powerpoint/2010/main" val="258054399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9200" y="546100"/>
            <a:ext cx="6692900" cy="5753100"/>
          </a:xfrm>
          <a:prstGeom prst="rect">
            <a:avLst/>
          </a:prstGeom>
        </p:spPr>
      </p:pic>
    </p:spTree>
    <p:extLst>
      <p:ext uri="{BB962C8B-B14F-4D97-AF65-F5344CB8AC3E}">
        <p14:creationId xmlns:p14="http://schemas.microsoft.com/office/powerpoint/2010/main" val="18065235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68400" y="723900"/>
            <a:ext cx="6807200" cy="5410200"/>
          </a:xfrm>
          <a:prstGeom prst="rect">
            <a:avLst/>
          </a:prstGeom>
        </p:spPr>
      </p:pic>
    </p:spTree>
    <p:extLst>
      <p:ext uri="{BB962C8B-B14F-4D97-AF65-F5344CB8AC3E}">
        <p14:creationId xmlns:p14="http://schemas.microsoft.com/office/powerpoint/2010/main" val="264630888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3399" y="366600"/>
            <a:ext cx="7674338" cy="3265511"/>
          </a:xfrm>
          <a:prstGeom prst="rect">
            <a:avLst/>
          </a:prstGeom>
        </p:spPr>
      </p:pic>
      <p:pic>
        <p:nvPicPr>
          <p:cNvPr id="3" name="Picture 2"/>
          <p:cNvPicPr>
            <a:picLocks noChangeAspect="1"/>
          </p:cNvPicPr>
          <p:nvPr/>
        </p:nvPicPr>
        <p:blipFill>
          <a:blip r:embed="rId3"/>
          <a:stretch>
            <a:fillRect/>
          </a:stretch>
        </p:blipFill>
        <p:spPr>
          <a:xfrm>
            <a:off x="177520" y="3632111"/>
            <a:ext cx="8630217" cy="2390649"/>
          </a:xfrm>
          <a:prstGeom prst="rect">
            <a:avLst/>
          </a:prstGeom>
        </p:spPr>
      </p:pic>
    </p:spTree>
    <p:extLst>
      <p:ext uri="{BB962C8B-B14F-4D97-AF65-F5344CB8AC3E}">
        <p14:creationId xmlns:p14="http://schemas.microsoft.com/office/powerpoint/2010/main" val="39106618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3400"/>
            <a:ext cx="9144000" cy="5790589"/>
          </a:xfrm>
          <a:prstGeom prst="rect">
            <a:avLst/>
          </a:prstGeom>
        </p:spPr>
      </p:pic>
    </p:spTree>
    <p:extLst>
      <p:ext uri="{BB962C8B-B14F-4D97-AF65-F5344CB8AC3E}">
        <p14:creationId xmlns:p14="http://schemas.microsoft.com/office/powerpoint/2010/main" val="62341782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990600" y="1219200"/>
            <a:ext cx="7391400" cy="29718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2818" name="Rectangle 2"/>
          <p:cNvSpPr>
            <a:spLocks noChangeArrowheads="1"/>
          </p:cNvSpPr>
          <p:nvPr/>
        </p:nvSpPr>
        <p:spPr bwMode="auto">
          <a:xfrm>
            <a:off x="990600" y="3733800"/>
            <a:ext cx="7391400" cy="457200"/>
          </a:xfrm>
          <a:prstGeom prst="rect">
            <a:avLst/>
          </a:prstGeom>
          <a:solidFill>
            <a:srgbClr val="000090"/>
          </a:solidFill>
          <a:ln w="9525">
            <a:solidFill>
              <a:schemeClr val="tx1"/>
            </a:solidFill>
            <a:round/>
            <a:headEnd/>
            <a:tailEnd/>
          </a:ln>
        </p:spPr>
        <p:txBody>
          <a:bodyPr/>
          <a:lstStyle/>
          <a:p>
            <a:endParaRPr lang="en-US">
              <a:solidFill>
                <a:srgbClr val="000000"/>
              </a:solidFill>
            </a:endParaRPr>
          </a:p>
        </p:txBody>
      </p:sp>
      <p:sp>
        <p:nvSpPr>
          <p:cNvPr id="162819" name="Up Arrow 3"/>
          <p:cNvSpPr>
            <a:spLocks noChangeArrowheads="1"/>
          </p:cNvSpPr>
          <p:nvPr/>
        </p:nvSpPr>
        <p:spPr bwMode="auto">
          <a:xfrm>
            <a:off x="2286000" y="2362200"/>
            <a:ext cx="762000" cy="1524000"/>
          </a:xfrm>
          <a:prstGeom prst="upArrow">
            <a:avLst>
              <a:gd name="adj1" fmla="val 50000"/>
              <a:gd name="adj2" fmla="val 50000"/>
            </a:avLst>
          </a:prstGeom>
          <a:solidFill>
            <a:srgbClr val="000090"/>
          </a:solidFill>
          <a:ln w="9525">
            <a:solidFill>
              <a:schemeClr val="tx1"/>
            </a:solidFill>
            <a:round/>
            <a:headEnd/>
            <a:tailEnd/>
          </a:ln>
        </p:spPr>
        <p:txBody>
          <a:bodyPr/>
          <a:lstStyle/>
          <a:p>
            <a:endParaRPr lang="en-US">
              <a:solidFill>
                <a:srgbClr val="000000"/>
              </a:solidFill>
            </a:endParaRPr>
          </a:p>
        </p:txBody>
      </p:sp>
      <p:sp>
        <p:nvSpPr>
          <p:cNvPr id="162820" name="TextBox 4"/>
          <p:cNvSpPr txBox="1">
            <a:spLocks noChangeArrowheads="1"/>
          </p:cNvSpPr>
          <p:nvPr/>
        </p:nvSpPr>
        <p:spPr bwMode="auto">
          <a:xfrm>
            <a:off x="1981200" y="1371600"/>
            <a:ext cx="167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Calibri" charset="0"/>
              </a:rPr>
              <a:t>Introduce  plums</a:t>
            </a:r>
          </a:p>
        </p:txBody>
      </p:sp>
      <p:sp>
        <p:nvSpPr>
          <p:cNvPr id="162821" name="Oval 5"/>
          <p:cNvSpPr>
            <a:spLocks noChangeArrowheads="1"/>
          </p:cNvSpPr>
          <p:nvPr/>
        </p:nvSpPr>
        <p:spPr bwMode="auto">
          <a:xfrm>
            <a:off x="6477000" y="1828800"/>
            <a:ext cx="533400" cy="228600"/>
          </a:xfrm>
          <a:prstGeom prst="ellipse">
            <a:avLst/>
          </a:prstGeom>
          <a:solidFill>
            <a:srgbClr val="000090"/>
          </a:solidFill>
          <a:ln w="9525">
            <a:solidFill>
              <a:schemeClr val="tx1"/>
            </a:solidFill>
            <a:round/>
            <a:headEnd/>
            <a:tailEnd/>
          </a:ln>
        </p:spPr>
        <p:txBody>
          <a:bodyPr/>
          <a:lstStyle/>
          <a:p>
            <a:endParaRPr lang="en-US">
              <a:solidFill>
                <a:srgbClr val="000000"/>
              </a:solidFill>
            </a:endParaRPr>
          </a:p>
        </p:txBody>
      </p:sp>
      <p:sp>
        <p:nvSpPr>
          <p:cNvPr id="162822" name="Oval 6"/>
          <p:cNvSpPr>
            <a:spLocks noChangeArrowheads="1"/>
          </p:cNvSpPr>
          <p:nvPr/>
        </p:nvSpPr>
        <p:spPr bwMode="auto">
          <a:xfrm>
            <a:off x="5181600" y="2057400"/>
            <a:ext cx="533400" cy="228600"/>
          </a:xfrm>
          <a:prstGeom prst="ellipse">
            <a:avLst/>
          </a:prstGeom>
          <a:solidFill>
            <a:srgbClr val="000090"/>
          </a:solidFill>
          <a:ln w="9525">
            <a:solidFill>
              <a:schemeClr val="tx1"/>
            </a:solidFill>
            <a:round/>
            <a:headEnd/>
            <a:tailEnd/>
          </a:ln>
        </p:spPr>
        <p:txBody>
          <a:bodyPr/>
          <a:lstStyle/>
          <a:p>
            <a:endParaRPr lang="en-US">
              <a:solidFill>
                <a:srgbClr val="000000"/>
              </a:solidFill>
            </a:endParaRPr>
          </a:p>
        </p:txBody>
      </p:sp>
      <p:sp>
        <p:nvSpPr>
          <p:cNvPr id="162823" name="Oval 7"/>
          <p:cNvSpPr>
            <a:spLocks noChangeArrowheads="1"/>
          </p:cNvSpPr>
          <p:nvPr/>
        </p:nvSpPr>
        <p:spPr bwMode="auto">
          <a:xfrm flipV="1">
            <a:off x="1295400" y="2133600"/>
            <a:ext cx="533400" cy="304800"/>
          </a:xfrm>
          <a:prstGeom prst="ellipse">
            <a:avLst/>
          </a:prstGeom>
          <a:solidFill>
            <a:srgbClr val="000090"/>
          </a:solidFill>
          <a:ln w="9525">
            <a:solidFill>
              <a:schemeClr val="tx1"/>
            </a:solidFill>
            <a:round/>
            <a:headEnd/>
            <a:tailEnd/>
          </a:ln>
        </p:spPr>
        <p:txBody>
          <a:bodyPr/>
          <a:lstStyle/>
          <a:p>
            <a:endParaRPr lang="en-US">
              <a:solidFill>
                <a:srgbClr val="000000"/>
              </a:solidFill>
            </a:endParaRPr>
          </a:p>
        </p:txBody>
      </p:sp>
      <p:sp>
        <p:nvSpPr>
          <p:cNvPr id="162824" name="Oval 8"/>
          <p:cNvSpPr>
            <a:spLocks noChangeArrowheads="1"/>
          </p:cNvSpPr>
          <p:nvPr/>
        </p:nvSpPr>
        <p:spPr bwMode="auto">
          <a:xfrm>
            <a:off x="5791200" y="2362200"/>
            <a:ext cx="533400" cy="228600"/>
          </a:xfrm>
          <a:prstGeom prst="ellipse">
            <a:avLst/>
          </a:prstGeom>
          <a:solidFill>
            <a:srgbClr val="000090"/>
          </a:solidFill>
          <a:ln w="9525">
            <a:solidFill>
              <a:schemeClr val="tx1"/>
            </a:solidFill>
            <a:round/>
            <a:headEnd/>
            <a:tailEnd/>
          </a:ln>
        </p:spPr>
        <p:txBody>
          <a:bodyPr/>
          <a:lstStyle/>
          <a:p>
            <a:endParaRPr lang="en-US">
              <a:solidFill>
                <a:srgbClr val="000000"/>
              </a:solidFill>
            </a:endParaRPr>
          </a:p>
        </p:txBody>
      </p:sp>
      <p:sp>
        <p:nvSpPr>
          <p:cNvPr id="162825" name="Oval 9"/>
          <p:cNvSpPr>
            <a:spLocks noChangeArrowheads="1"/>
          </p:cNvSpPr>
          <p:nvPr/>
        </p:nvSpPr>
        <p:spPr bwMode="auto">
          <a:xfrm>
            <a:off x="4800600" y="1752600"/>
            <a:ext cx="533400" cy="228600"/>
          </a:xfrm>
          <a:prstGeom prst="ellipse">
            <a:avLst/>
          </a:prstGeom>
          <a:solidFill>
            <a:srgbClr val="000090"/>
          </a:solidFill>
          <a:ln w="9525">
            <a:solidFill>
              <a:schemeClr val="tx1"/>
            </a:solidFill>
            <a:round/>
            <a:headEnd/>
            <a:tailEnd/>
          </a:ln>
        </p:spPr>
        <p:txBody>
          <a:bodyPr/>
          <a:lstStyle/>
          <a:p>
            <a:endParaRPr lang="en-US">
              <a:solidFill>
                <a:srgbClr val="000000"/>
              </a:solidFill>
            </a:endParaRPr>
          </a:p>
        </p:txBody>
      </p:sp>
      <p:sp>
        <p:nvSpPr>
          <p:cNvPr id="162826" name="Oval 10"/>
          <p:cNvSpPr>
            <a:spLocks noChangeArrowheads="1"/>
          </p:cNvSpPr>
          <p:nvPr/>
        </p:nvSpPr>
        <p:spPr bwMode="auto">
          <a:xfrm>
            <a:off x="4419600" y="2209800"/>
            <a:ext cx="533400" cy="228600"/>
          </a:xfrm>
          <a:prstGeom prst="ellipse">
            <a:avLst/>
          </a:prstGeom>
          <a:solidFill>
            <a:srgbClr val="000090"/>
          </a:solidFill>
          <a:ln w="9525">
            <a:solidFill>
              <a:schemeClr val="tx1"/>
            </a:solidFill>
            <a:round/>
            <a:headEnd/>
            <a:tailEnd/>
          </a:ln>
        </p:spPr>
        <p:txBody>
          <a:bodyPr/>
          <a:lstStyle/>
          <a:p>
            <a:endParaRPr lang="en-US">
              <a:solidFill>
                <a:srgbClr val="000000"/>
              </a:solidFill>
            </a:endParaRPr>
          </a:p>
        </p:txBody>
      </p:sp>
      <p:sp>
        <p:nvSpPr>
          <p:cNvPr id="162827" name="Oval 11"/>
          <p:cNvSpPr>
            <a:spLocks noChangeArrowheads="1"/>
          </p:cNvSpPr>
          <p:nvPr/>
        </p:nvSpPr>
        <p:spPr bwMode="auto">
          <a:xfrm>
            <a:off x="3886200" y="1828800"/>
            <a:ext cx="533400" cy="228600"/>
          </a:xfrm>
          <a:prstGeom prst="ellipse">
            <a:avLst/>
          </a:prstGeom>
          <a:solidFill>
            <a:srgbClr val="000090"/>
          </a:solidFill>
          <a:ln w="9525">
            <a:solidFill>
              <a:schemeClr val="tx1"/>
            </a:solidFill>
            <a:round/>
            <a:headEnd/>
            <a:tailEnd/>
          </a:ln>
        </p:spPr>
        <p:txBody>
          <a:bodyPr/>
          <a:lstStyle/>
          <a:p>
            <a:endParaRPr lang="en-US">
              <a:solidFill>
                <a:srgbClr val="000000"/>
              </a:solidFill>
            </a:endParaRPr>
          </a:p>
        </p:txBody>
      </p:sp>
      <p:sp>
        <p:nvSpPr>
          <p:cNvPr id="162828" name="Oval 12"/>
          <p:cNvSpPr>
            <a:spLocks noChangeArrowheads="1"/>
          </p:cNvSpPr>
          <p:nvPr/>
        </p:nvSpPr>
        <p:spPr bwMode="auto">
          <a:xfrm>
            <a:off x="3352800" y="2209800"/>
            <a:ext cx="533400" cy="228600"/>
          </a:xfrm>
          <a:prstGeom prst="ellipse">
            <a:avLst/>
          </a:prstGeom>
          <a:solidFill>
            <a:srgbClr val="000090"/>
          </a:solidFill>
          <a:ln w="9525">
            <a:solidFill>
              <a:schemeClr val="tx1"/>
            </a:solidFill>
            <a:round/>
            <a:headEnd/>
            <a:tailEnd/>
          </a:ln>
        </p:spPr>
        <p:txBody>
          <a:bodyPr/>
          <a:lstStyle/>
          <a:p>
            <a:endParaRPr lang="en-US">
              <a:solidFill>
                <a:srgbClr val="000000"/>
              </a:solidFill>
            </a:endParaRPr>
          </a:p>
        </p:txBody>
      </p:sp>
      <p:sp>
        <p:nvSpPr>
          <p:cNvPr id="162829" name="Isosceles Triangle 13"/>
          <p:cNvSpPr>
            <a:spLocks noChangeArrowheads="1"/>
          </p:cNvSpPr>
          <p:nvPr/>
        </p:nvSpPr>
        <p:spPr bwMode="auto">
          <a:xfrm>
            <a:off x="4267200" y="990600"/>
            <a:ext cx="304800" cy="228600"/>
          </a:xfrm>
          <a:prstGeom prst="triangle">
            <a:avLst>
              <a:gd name="adj" fmla="val 50000"/>
            </a:avLst>
          </a:prstGeom>
          <a:solidFill>
            <a:srgbClr val="FF0000"/>
          </a:solidFill>
          <a:ln w="9525">
            <a:solidFill>
              <a:schemeClr val="tx1"/>
            </a:solidFill>
            <a:round/>
            <a:headEnd/>
            <a:tailEnd/>
          </a:ln>
        </p:spPr>
        <p:txBody>
          <a:bodyPr/>
          <a:lstStyle/>
          <a:p>
            <a:endParaRPr lang="en-US">
              <a:solidFill>
                <a:srgbClr val="000000"/>
              </a:solidFill>
            </a:endParaRPr>
          </a:p>
        </p:txBody>
      </p:sp>
      <p:sp>
        <p:nvSpPr>
          <p:cNvPr id="162830" name="Isosceles Triangle 14"/>
          <p:cNvSpPr>
            <a:spLocks noChangeArrowheads="1"/>
          </p:cNvSpPr>
          <p:nvPr/>
        </p:nvSpPr>
        <p:spPr bwMode="auto">
          <a:xfrm>
            <a:off x="4648200" y="990600"/>
            <a:ext cx="304800" cy="228600"/>
          </a:xfrm>
          <a:prstGeom prst="triangle">
            <a:avLst>
              <a:gd name="adj" fmla="val 50000"/>
            </a:avLst>
          </a:prstGeom>
          <a:solidFill>
            <a:srgbClr val="FF0000"/>
          </a:solidFill>
          <a:ln w="9525">
            <a:solidFill>
              <a:schemeClr val="tx1"/>
            </a:solidFill>
            <a:round/>
            <a:headEnd/>
            <a:tailEnd/>
          </a:ln>
        </p:spPr>
        <p:txBody>
          <a:bodyPr/>
          <a:lstStyle/>
          <a:p>
            <a:endParaRPr lang="en-US">
              <a:solidFill>
                <a:srgbClr val="000000"/>
              </a:solidFill>
            </a:endParaRPr>
          </a:p>
        </p:txBody>
      </p:sp>
      <p:sp>
        <p:nvSpPr>
          <p:cNvPr id="162831" name="Isosceles Triangle 15"/>
          <p:cNvSpPr>
            <a:spLocks noChangeArrowheads="1"/>
          </p:cNvSpPr>
          <p:nvPr/>
        </p:nvSpPr>
        <p:spPr bwMode="auto">
          <a:xfrm>
            <a:off x="5562600" y="990600"/>
            <a:ext cx="304800" cy="228600"/>
          </a:xfrm>
          <a:prstGeom prst="triangle">
            <a:avLst>
              <a:gd name="adj" fmla="val 50000"/>
            </a:avLst>
          </a:prstGeom>
          <a:solidFill>
            <a:srgbClr val="FF0000"/>
          </a:solidFill>
          <a:ln w="9525">
            <a:solidFill>
              <a:schemeClr val="tx1"/>
            </a:solidFill>
            <a:round/>
            <a:headEnd/>
            <a:tailEnd/>
          </a:ln>
        </p:spPr>
        <p:txBody>
          <a:bodyPr/>
          <a:lstStyle/>
          <a:p>
            <a:endParaRPr lang="en-US">
              <a:solidFill>
                <a:srgbClr val="000000"/>
              </a:solidFill>
            </a:endParaRPr>
          </a:p>
        </p:txBody>
      </p:sp>
      <p:sp>
        <p:nvSpPr>
          <p:cNvPr id="162832" name="Isosceles Triangle 16"/>
          <p:cNvSpPr>
            <a:spLocks noChangeArrowheads="1"/>
          </p:cNvSpPr>
          <p:nvPr/>
        </p:nvSpPr>
        <p:spPr bwMode="auto">
          <a:xfrm>
            <a:off x="5105400" y="990600"/>
            <a:ext cx="304800" cy="228600"/>
          </a:xfrm>
          <a:prstGeom prst="triangle">
            <a:avLst>
              <a:gd name="adj" fmla="val 50000"/>
            </a:avLst>
          </a:prstGeom>
          <a:solidFill>
            <a:srgbClr val="FF0000"/>
          </a:solidFill>
          <a:ln w="9525">
            <a:solidFill>
              <a:schemeClr val="tx1"/>
            </a:solidFill>
            <a:round/>
            <a:headEnd/>
            <a:tailEnd/>
          </a:ln>
        </p:spPr>
        <p:txBody>
          <a:bodyPr/>
          <a:lstStyle/>
          <a:p>
            <a:endParaRPr lang="en-US">
              <a:solidFill>
                <a:srgbClr val="000000"/>
              </a:solidFill>
            </a:endParaRPr>
          </a:p>
        </p:txBody>
      </p:sp>
      <p:sp>
        <p:nvSpPr>
          <p:cNvPr id="162833" name="TextBox 17"/>
          <p:cNvSpPr txBox="1">
            <a:spLocks noChangeArrowheads="1"/>
          </p:cNvSpPr>
          <p:nvPr/>
        </p:nvSpPr>
        <p:spPr bwMode="auto">
          <a:xfrm>
            <a:off x="4343400" y="12954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Calibri" charset="0"/>
              </a:rPr>
              <a:t>Remove plums</a:t>
            </a:r>
          </a:p>
        </p:txBody>
      </p:sp>
      <p:sp>
        <p:nvSpPr>
          <p:cNvPr id="19" name="Isosceles Triangle 18"/>
          <p:cNvSpPr/>
          <p:nvPr/>
        </p:nvSpPr>
        <p:spPr bwMode="auto">
          <a:xfrm>
            <a:off x="6934200" y="762000"/>
            <a:ext cx="1447800" cy="457200"/>
          </a:xfrm>
          <a:prstGeom prst="triangle">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162835" name="TextBox 19"/>
          <p:cNvSpPr txBox="1">
            <a:spLocks noChangeArrowheads="1"/>
          </p:cNvSpPr>
          <p:nvPr/>
        </p:nvSpPr>
        <p:spPr bwMode="auto">
          <a:xfrm>
            <a:off x="7315200" y="30480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Calibri" charset="0"/>
              </a:rPr>
              <a:t>ridge</a:t>
            </a:r>
          </a:p>
        </p:txBody>
      </p:sp>
      <p:sp>
        <p:nvSpPr>
          <p:cNvPr id="162836" name="TextBox 20"/>
          <p:cNvSpPr txBox="1">
            <a:spLocks noChangeArrowheads="1"/>
          </p:cNvSpPr>
          <p:nvPr/>
        </p:nvSpPr>
        <p:spPr bwMode="auto">
          <a:xfrm>
            <a:off x="4648200" y="3581400"/>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chemeClr val="bg1"/>
                </a:solidFill>
                <a:latin typeface="Calibri" charset="0"/>
              </a:rPr>
              <a:t>CMB</a:t>
            </a:r>
          </a:p>
        </p:txBody>
      </p:sp>
      <p:sp>
        <p:nvSpPr>
          <p:cNvPr id="162837" name="Right Arrow 21"/>
          <p:cNvSpPr>
            <a:spLocks noChangeArrowheads="1"/>
          </p:cNvSpPr>
          <p:nvPr/>
        </p:nvSpPr>
        <p:spPr bwMode="auto">
          <a:xfrm>
            <a:off x="3276600" y="1828800"/>
            <a:ext cx="3429000" cy="914400"/>
          </a:xfrm>
          <a:prstGeom prst="rightArrow">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3" name="Bent-Up Arrow 22"/>
          <p:cNvSpPr/>
          <p:nvPr/>
        </p:nvSpPr>
        <p:spPr bwMode="auto">
          <a:xfrm>
            <a:off x="7162800" y="1295400"/>
            <a:ext cx="762000" cy="914400"/>
          </a:xfrm>
          <a:prstGeom prst="ben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162839" name="Oval 23"/>
          <p:cNvSpPr>
            <a:spLocks noChangeArrowheads="1"/>
          </p:cNvSpPr>
          <p:nvPr/>
        </p:nvSpPr>
        <p:spPr bwMode="auto">
          <a:xfrm flipV="1">
            <a:off x="990600" y="1600200"/>
            <a:ext cx="533400" cy="304800"/>
          </a:xfrm>
          <a:prstGeom prst="ellipse">
            <a:avLst/>
          </a:prstGeom>
          <a:solidFill>
            <a:srgbClr val="000090"/>
          </a:solidFill>
          <a:ln w="9525">
            <a:solidFill>
              <a:schemeClr val="tx1"/>
            </a:solidFill>
            <a:round/>
            <a:headEnd/>
            <a:tailEnd/>
          </a:ln>
        </p:spPr>
        <p:txBody>
          <a:bodyPr/>
          <a:lstStyle/>
          <a:p>
            <a:endParaRPr lang="en-US">
              <a:solidFill>
                <a:srgbClr val="000000"/>
              </a:solidFill>
            </a:endParaRPr>
          </a:p>
        </p:txBody>
      </p:sp>
      <p:sp>
        <p:nvSpPr>
          <p:cNvPr id="162840" name="TextBox 24"/>
          <p:cNvSpPr txBox="1">
            <a:spLocks noChangeArrowheads="1"/>
          </p:cNvSpPr>
          <p:nvPr/>
        </p:nvSpPr>
        <p:spPr bwMode="auto">
          <a:xfrm>
            <a:off x="2667000" y="45720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Calibri" charset="0"/>
              </a:rPr>
              <a:t>PLUME-FED ASTHENOSPHERE</a:t>
            </a:r>
          </a:p>
        </p:txBody>
      </p:sp>
      <p:sp>
        <p:nvSpPr>
          <p:cNvPr id="162841" name="TextBox 25"/>
          <p:cNvSpPr txBox="1">
            <a:spLocks noChangeArrowheads="1"/>
          </p:cNvSpPr>
          <p:nvPr/>
        </p:nvSpPr>
        <p:spPr bwMode="auto">
          <a:xfrm>
            <a:off x="3886200" y="30480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atin typeface="Calibri" charset="0"/>
              </a:rPr>
              <a:t>LOWER MANTLE</a:t>
            </a:r>
          </a:p>
        </p:txBody>
      </p:sp>
    </p:spTree>
    <p:extLst>
      <p:ext uri="{BB962C8B-B14F-4D97-AF65-F5344CB8AC3E}">
        <p14:creationId xmlns:p14="http://schemas.microsoft.com/office/powerpoint/2010/main" val="383859169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8800" y="464254"/>
            <a:ext cx="8024813" cy="6103587"/>
          </a:xfrm>
          <a:prstGeom prst="rect">
            <a:avLst/>
          </a:prstGeom>
        </p:spPr>
      </p:pic>
    </p:spTree>
    <p:extLst>
      <p:ext uri="{BB962C8B-B14F-4D97-AF65-F5344CB8AC3E}">
        <p14:creationId xmlns:p14="http://schemas.microsoft.com/office/powerpoint/2010/main" val="312372728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16200000">
            <a:off x="-1067453" y="2228548"/>
            <a:ext cx="6449221" cy="2809683"/>
          </a:xfrm>
          <a:prstGeom prst="rect">
            <a:avLst/>
          </a:prstGeom>
        </p:spPr>
      </p:pic>
      <p:pic>
        <p:nvPicPr>
          <p:cNvPr id="4" name="Picture 3"/>
          <p:cNvPicPr>
            <a:picLocks noChangeAspect="1"/>
          </p:cNvPicPr>
          <p:nvPr/>
        </p:nvPicPr>
        <p:blipFill>
          <a:blip r:embed="rId4"/>
          <a:stretch>
            <a:fillRect/>
          </a:stretch>
        </p:blipFill>
        <p:spPr>
          <a:xfrm>
            <a:off x="3253135" y="408778"/>
            <a:ext cx="5688632" cy="3770230"/>
          </a:xfrm>
          <a:prstGeom prst="rect">
            <a:avLst/>
          </a:prstGeom>
        </p:spPr>
      </p:pic>
      <p:pic>
        <p:nvPicPr>
          <p:cNvPr id="2" name="Picture 1"/>
          <p:cNvPicPr>
            <a:picLocks noChangeAspect="1"/>
          </p:cNvPicPr>
          <p:nvPr/>
        </p:nvPicPr>
        <p:blipFill>
          <a:blip r:embed="rId5"/>
          <a:stretch>
            <a:fillRect/>
          </a:stretch>
        </p:blipFill>
        <p:spPr>
          <a:xfrm>
            <a:off x="5758219" y="4035654"/>
            <a:ext cx="3183548" cy="2734194"/>
          </a:xfrm>
          <a:prstGeom prst="rect">
            <a:avLst/>
          </a:prstGeom>
        </p:spPr>
      </p:pic>
    </p:spTree>
    <p:extLst>
      <p:ext uri="{BB962C8B-B14F-4D97-AF65-F5344CB8AC3E}">
        <p14:creationId xmlns:p14="http://schemas.microsoft.com/office/powerpoint/2010/main" val="132741983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6880" y="1536700"/>
            <a:ext cx="8167120" cy="377023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364885" y="2319848"/>
            <a:ext cx="5063116" cy="198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rot="16200000">
            <a:off x="-1066256" y="2319846"/>
            <a:ext cx="4590995" cy="1904913"/>
          </a:xfrm>
          <a:prstGeom prst="rect">
            <a:avLst/>
          </a:prstGeom>
        </p:spPr>
      </p:pic>
      <p:pic>
        <p:nvPicPr>
          <p:cNvPr id="7" name="Picture 6"/>
          <p:cNvPicPr>
            <a:picLocks noChangeAspect="1"/>
          </p:cNvPicPr>
          <p:nvPr/>
        </p:nvPicPr>
        <p:blipFill>
          <a:blip r:embed="rId5"/>
          <a:stretch>
            <a:fillRect/>
          </a:stretch>
        </p:blipFill>
        <p:spPr>
          <a:xfrm>
            <a:off x="2963315" y="4509593"/>
            <a:ext cx="3125901" cy="2265065"/>
          </a:xfrm>
          <a:prstGeom prst="rect">
            <a:avLst/>
          </a:prstGeom>
        </p:spPr>
      </p:pic>
    </p:spTree>
    <p:extLst>
      <p:ext uri="{BB962C8B-B14F-4D97-AF65-F5344CB8AC3E}">
        <p14:creationId xmlns:p14="http://schemas.microsoft.com/office/powerpoint/2010/main" val="109329880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0000" y="1155700"/>
            <a:ext cx="4064000" cy="4546600"/>
          </a:xfrm>
          <a:prstGeom prst="rect">
            <a:avLst/>
          </a:prstGeom>
        </p:spPr>
      </p:pic>
    </p:spTree>
    <p:extLst>
      <p:ext uri="{BB962C8B-B14F-4D97-AF65-F5344CB8AC3E}">
        <p14:creationId xmlns:p14="http://schemas.microsoft.com/office/powerpoint/2010/main" val="137260473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4500" y="1181100"/>
            <a:ext cx="5702300" cy="4483100"/>
          </a:xfrm>
          <a:prstGeom prst="rect">
            <a:avLst/>
          </a:prstGeom>
        </p:spPr>
      </p:pic>
      <p:sp>
        <p:nvSpPr>
          <p:cNvPr id="3" name="TextBox 2"/>
          <p:cNvSpPr txBox="1"/>
          <p:nvPr/>
        </p:nvSpPr>
        <p:spPr>
          <a:xfrm>
            <a:off x="830348" y="6105045"/>
            <a:ext cx="3891237" cy="369332"/>
          </a:xfrm>
          <a:prstGeom prst="rect">
            <a:avLst/>
          </a:prstGeom>
          <a:noFill/>
        </p:spPr>
        <p:txBody>
          <a:bodyPr wrap="square" rtlCol="0">
            <a:spAutoFit/>
          </a:bodyPr>
          <a:lstStyle/>
          <a:p>
            <a:r>
              <a:rPr lang="en-US" dirty="0" smtClean="0"/>
              <a:t>Theory- Hawaii (Ballmer et al.)</a:t>
            </a:r>
            <a:endParaRPr lang="en-US" dirty="0"/>
          </a:p>
        </p:txBody>
      </p:sp>
    </p:spTree>
    <p:extLst>
      <p:ext uri="{BB962C8B-B14F-4D97-AF65-F5344CB8AC3E}">
        <p14:creationId xmlns:p14="http://schemas.microsoft.com/office/powerpoint/2010/main" val="402630557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5800"/>
            <a:ext cx="6740469" cy="5484459"/>
          </a:xfrm>
          <a:prstGeom prst="rect">
            <a:avLst/>
          </a:prstGeom>
        </p:spPr>
      </p:pic>
      <p:pic>
        <p:nvPicPr>
          <p:cNvPr id="3" name="Picture 2"/>
          <p:cNvPicPr>
            <a:picLocks noChangeAspect="1"/>
          </p:cNvPicPr>
          <p:nvPr/>
        </p:nvPicPr>
        <p:blipFill>
          <a:blip r:embed="rId3"/>
          <a:stretch>
            <a:fillRect/>
          </a:stretch>
        </p:blipFill>
        <p:spPr>
          <a:xfrm rot="2614388" flipH="1">
            <a:off x="3587546" y="1161995"/>
            <a:ext cx="4255323" cy="2210917"/>
          </a:xfrm>
          <a:prstGeom prst="rect">
            <a:avLst/>
          </a:prstGeom>
        </p:spPr>
      </p:pic>
    </p:spTree>
    <p:extLst>
      <p:ext uri="{BB962C8B-B14F-4D97-AF65-F5344CB8AC3E}">
        <p14:creationId xmlns:p14="http://schemas.microsoft.com/office/powerpoint/2010/main" val="279436339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27200"/>
            <a:ext cx="87630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41259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6688"/>
            <a:ext cx="7342188" cy="669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9746" name="Line 5"/>
          <p:cNvSpPr>
            <a:spLocks noChangeShapeType="1"/>
          </p:cNvSpPr>
          <p:nvPr/>
        </p:nvSpPr>
        <p:spPr bwMode="auto">
          <a:xfrm>
            <a:off x="1752600" y="5029200"/>
            <a:ext cx="6324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747" name="Line 6"/>
          <p:cNvSpPr>
            <a:spLocks noChangeShapeType="1"/>
          </p:cNvSpPr>
          <p:nvPr/>
        </p:nvSpPr>
        <p:spPr bwMode="auto">
          <a:xfrm>
            <a:off x="1828800" y="3581400"/>
            <a:ext cx="6248400" cy="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748" name="Line 7"/>
          <p:cNvSpPr>
            <a:spLocks noChangeShapeType="1"/>
          </p:cNvSpPr>
          <p:nvPr/>
        </p:nvSpPr>
        <p:spPr bwMode="auto">
          <a:xfrm>
            <a:off x="6934200" y="4953000"/>
            <a:ext cx="6096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9749" name="Line 8"/>
          <p:cNvSpPr>
            <a:spLocks noChangeShapeType="1"/>
          </p:cNvSpPr>
          <p:nvPr/>
        </p:nvSpPr>
        <p:spPr bwMode="auto">
          <a:xfrm>
            <a:off x="3048000" y="5105400"/>
            <a:ext cx="6096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427076144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92300"/>
            <a:ext cx="9144000" cy="3068281"/>
          </a:xfrm>
          <a:prstGeom prst="rect">
            <a:avLst/>
          </a:prstGeom>
        </p:spPr>
      </p:pic>
    </p:spTree>
    <p:extLst>
      <p:ext uri="{BB962C8B-B14F-4D97-AF65-F5344CB8AC3E}">
        <p14:creationId xmlns:p14="http://schemas.microsoft.com/office/powerpoint/2010/main" val="5593753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365224"/>
            <a:ext cx="9144000" cy="4023669"/>
          </a:xfrm>
          <a:prstGeom prst="rect">
            <a:avLst/>
          </a:prstGeom>
        </p:spPr>
      </p:pic>
      <p:pic>
        <p:nvPicPr>
          <p:cNvPr id="3" name="Picture 2"/>
          <p:cNvPicPr>
            <a:picLocks noChangeAspect="1"/>
          </p:cNvPicPr>
          <p:nvPr/>
        </p:nvPicPr>
        <p:blipFill>
          <a:blip r:embed="rId3"/>
          <a:stretch>
            <a:fillRect/>
          </a:stretch>
        </p:blipFill>
        <p:spPr>
          <a:xfrm>
            <a:off x="362857" y="701524"/>
            <a:ext cx="8394096" cy="1828720"/>
          </a:xfrm>
          <a:prstGeom prst="rect">
            <a:avLst/>
          </a:prstGeom>
        </p:spPr>
      </p:pic>
    </p:spTree>
    <p:extLst>
      <p:ext uri="{BB962C8B-B14F-4D97-AF65-F5344CB8AC3E}">
        <p14:creationId xmlns:p14="http://schemas.microsoft.com/office/powerpoint/2010/main" val="340177047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9400"/>
            <a:ext cx="9144000" cy="6291223"/>
          </a:xfrm>
          <a:prstGeom prst="rect">
            <a:avLst/>
          </a:prstGeom>
        </p:spPr>
      </p:pic>
    </p:spTree>
    <p:extLst>
      <p:ext uri="{BB962C8B-B14F-4D97-AF65-F5344CB8AC3E}">
        <p14:creationId xmlns:p14="http://schemas.microsoft.com/office/powerpoint/2010/main" val="13890876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9400"/>
            <a:ext cx="9144000" cy="6298357"/>
          </a:xfrm>
          <a:prstGeom prst="rect">
            <a:avLst/>
          </a:prstGeom>
        </p:spPr>
      </p:pic>
    </p:spTree>
    <p:extLst>
      <p:ext uri="{BB962C8B-B14F-4D97-AF65-F5344CB8AC3E}">
        <p14:creationId xmlns:p14="http://schemas.microsoft.com/office/powerpoint/2010/main" val="354972633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00" y="317500"/>
            <a:ext cx="8940800" cy="6210300"/>
          </a:xfrm>
          <a:prstGeom prst="rect">
            <a:avLst/>
          </a:prstGeom>
        </p:spPr>
      </p:pic>
    </p:spTree>
    <p:extLst>
      <p:ext uri="{BB962C8B-B14F-4D97-AF65-F5344CB8AC3E}">
        <p14:creationId xmlns:p14="http://schemas.microsoft.com/office/powerpoint/2010/main" val="1978294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81110" y="1023236"/>
            <a:ext cx="4737100" cy="4508500"/>
          </a:xfrm>
          <a:prstGeom prst="rect">
            <a:avLst/>
          </a:prstGeom>
        </p:spPr>
      </p:pic>
      <p:pic>
        <p:nvPicPr>
          <p:cNvPr id="3" name="Picture 2"/>
          <p:cNvPicPr>
            <a:picLocks noChangeAspect="1"/>
          </p:cNvPicPr>
          <p:nvPr/>
        </p:nvPicPr>
        <p:blipFill>
          <a:blip r:embed="rId4"/>
          <a:stretch>
            <a:fillRect/>
          </a:stretch>
        </p:blipFill>
        <p:spPr>
          <a:xfrm>
            <a:off x="152400" y="566036"/>
            <a:ext cx="4419600" cy="4965700"/>
          </a:xfrm>
          <a:prstGeom prst="rect">
            <a:avLst/>
          </a:prstGeom>
        </p:spPr>
      </p:pic>
    </p:spTree>
    <p:extLst>
      <p:ext uri="{BB962C8B-B14F-4D97-AF65-F5344CB8AC3E}">
        <p14:creationId xmlns:p14="http://schemas.microsoft.com/office/powerpoint/2010/main" val="371028146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12267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80003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566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44220" y="3028102"/>
            <a:ext cx="8495800" cy="3829898"/>
          </a:xfrm>
          <a:prstGeom prst="rect">
            <a:avLst/>
          </a:prstGeom>
        </p:spPr>
      </p:pic>
      <p:sp>
        <p:nvSpPr>
          <p:cNvPr id="2" name="TextBox 1"/>
          <p:cNvSpPr txBox="1"/>
          <p:nvPr/>
        </p:nvSpPr>
        <p:spPr>
          <a:xfrm>
            <a:off x="6984689" y="228600"/>
            <a:ext cx="1937478" cy="461665"/>
          </a:xfrm>
          <a:prstGeom prst="rect">
            <a:avLst/>
          </a:prstGeom>
          <a:noFill/>
        </p:spPr>
        <p:txBody>
          <a:bodyPr wrap="square" rtlCol="0">
            <a:spAutoFit/>
          </a:bodyPr>
          <a:lstStyle/>
          <a:p>
            <a:r>
              <a:rPr lang="en-US" sz="2400" dirty="0" smtClean="0">
                <a:solidFill>
                  <a:srgbClr val="0000FF"/>
                </a:solidFill>
              </a:rPr>
              <a:t>Slabs in TZ</a:t>
            </a:r>
            <a:endParaRPr lang="en-US" sz="2400" dirty="0">
              <a:solidFill>
                <a:srgbClr val="0000FF"/>
              </a:solidFill>
            </a:endParaRPr>
          </a:p>
        </p:txBody>
      </p:sp>
      <p:sp>
        <p:nvSpPr>
          <p:cNvPr id="4" name="TextBox 3"/>
          <p:cNvSpPr txBox="1"/>
          <p:nvPr/>
        </p:nvSpPr>
        <p:spPr>
          <a:xfrm>
            <a:off x="6954654" y="739105"/>
            <a:ext cx="2189346" cy="369332"/>
          </a:xfrm>
          <a:prstGeom prst="rect">
            <a:avLst/>
          </a:prstGeom>
          <a:noFill/>
        </p:spPr>
        <p:txBody>
          <a:bodyPr wrap="none" rtlCol="0">
            <a:spAutoFit/>
          </a:bodyPr>
          <a:lstStyle/>
          <a:p>
            <a:r>
              <a:rPr lang="en-US" dirty="0" smtClean="0">
                <a:solidFill>
                  <a:srgbClr val="0000FF"/>
                </a:solidFill>
              </a:rPr>
              <a:t>11 hotspots on edges</a:t>
            </a:r>
            <a:endParaRPr lang="en-US" dirty="0">
              <a:solidFill>
                <a:srgbClr val="0000FF"/>
              </a:solidFill>
            </a:endParaRPr>
          </a:p>
        </p:txBody>
      </p:sp>
      <p:sp>
        <p:nvSpPr>
          <p:cNvPr id="5" name="TextBox 4"/>
          <p:cNvSpPr txBox="1"/>
          <p:nvPr/>
        </p:nvSpPr>
        <p:spPr>
          <a:xfrm>
            <a:off x="7391722" y="3044382"/>
            <a:ext cx="1752278" cy="830997"/>
          </a:xfrm>
          <a:prstGeom prst="rect">
            <a:avLst/>
          </a:prstGeom>
          <a:noFill/>
        </p:spPr>
        <p:txBody>
          <a:bodyPr wrap="square" rtlCol="0">
            <a:spAutoFit/>
          </a:bodyPr>
          <a:lstStyle/>
          <a:p>
            <a:r>
              <a:rPr lang="en-US" sz="2400" dirty="0" smtClean="0">
                <a:solidFill>
                  <a:srgbClr val="FF0000"/>
                </a:solidFill>
              </a:rPr>
              <a:t>Ridge-related LVAs</a:t>
            </a:r>
            <a:endParaRPr lang="en-US" sz="2400" dirty="0">
              <a:solidFill>
                <a:srgbClr val="FF0000"/>
              </a:solidFill>
            </a:endParaRPr>
          </a:p>
        </p:txBody>
      </p:sp>
      <p:sp>
        <p:nvSpPr>
          <p:cNvPr id="6" name="TextBox 5"/>
          <p:cNvSpPr txBox="1"/>
          <p:nvPr/>
        </p:nvSpPr>
        <p:spPr>
          <a:xfrm>
            <a:off x="7977850" y="3875379"/>
            <a:ext cx="1166150" cy="646331"/>
          </a:xfrm>
          <a:prstGeom prst="rect">
            <a:avLst/>
          </a:prstGeom>
          <a:noFill/>
        </p:spPr>
        <p:txBody>
          <a:bodyPr wrap="square" rtlCol="0">
            <a:spAutoFit/>
          </a:bodyPr>
          <a:lstStyle/>
          <a:p>
            <a:r>
              <a:rPr lang="en-US" dirty="0" smtClean="0">
                <a:solidFill>
                  <a:srgbClr val="FF0000"/>
                </a:solidFill>
              </a:rPr>
              <a:t>18 hotspots</a:t>
            </a:r>
            <a:endParaRPr lang="en-US" dirty="0">
              <a:solidFill>
                <a:srgbClr val="FF0000"/>
              </a:solidFill>
            </a:endParaRPr>
          </a:p>
        </p:txBody>
      </p:sp>
    </p:spTree>
    <p:extLst>
      <p:ext uri="{BB962C8B-B14F-4D97-AF65-F5344CB8AC3E}">
        <p14:creationId xmlns:p14="http://schemas.microsoft.com/office/powerpoint/2010/main" val="90831731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ctrTitle"/>
          </p:nvPr>
        </p:nvSpPr>
        <p:spPr>
          <a:xfrm>
            <a:off x="901700" y="2286000"/>
            <a:ext cx="7340600" cy="1143000"/>
          </a:xfrm>
        </p:spPr>
        <p:txBody>
          <a:bodyPr/>
          <a:lstStyle/>
          <a:p>
            <a:pPr eaLnBrk="1" hangingPunct="1"/>
            <a:endParaRPr lang="en-US">
              <a:latin typeface="Arial" charset="0"/>
              <a:ea typeface="ＭＳ Ｐゴシック" charset="0"/>
              <a:cs typeface="ＭＳ Ｐゴシック" charset="0"/>
            </a:endParaRPr>
          </a:p>
        </p:txBody>
      </p:sp>
      <p:sp>
        <p:nvSpPr>
          <p:cNvPr id="24578" name="Rectangle 3"/>
          <p:cNvSpPr>
            <a:spLocks noGrp="1" noChangeArrowheads="1"/>
          </p:cNvSpPr>
          <p:nvPr>
            <p:ph type="subTitle" idx="1"/>
          </p:nvPr>
        </p:nvSpPr>
        <p:spPr>
          <a:xfrm>
            <a:off x="1447800" y="4038600"/>
            <a:ext cx="6400800" cy="1752600"/>
          </a:xfrm>
        </p:spPr>
        <p:txBody>
          <a:bodyPr/>
          <a:lstStyle/>
          <a:p>
            <a:pPr eaLnBrk="1" hangingPunct="1"/>
            <a:endParaRPr lang="en-US">
              <a:latin typeface="Arial" charset="0"/>
              <a:ea typeface="ＭＳ Ｐゴシック" charset="0"/>
              <a:cs typeface="ＭＳ Ｐゴシック" charset="0"/>
            </a:endParaRP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543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0" name="Text Box 5"/>
          <p:cNvSpPr txBox="1">
            <a:spLocks noChangeArrowheads="1"/>
          </p:cNvSpPr>
          <p:nvPr/>
        </p:nvSpPr>
        <p:spPr bwMode="auto">
          <a:xfrm>
            <a:off x="0" y="6172200"/>
            <a:ext cx="8839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Predicted locations of slab material; correlations best @ 800km</a:t>
            </a:r>
          </a:p>
        </p:txBody>
      </p:sp>
      <p:sp>
        <p:nvSpPr>
          <p:cNvPr id="24581" name="Text Box 6"/>
          <p:cNvSpPr txBox="1">
            <a:spLocks noChangeArrowheads="1"/>
          </p:cNvSpPr>
          <p:nvPr/>
        </p:nvSpPr>
        <p:spPr bwMode="auto">
          <a:xfrm>
            <a:off x="533400" y="5486400"/>
            <a:ext cx="8610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HOTSPOTS (CIRCLES) are where slabs are not</a:t>
            </a:r>
          </a:p>
        </p:txBody>
      </p:sp>
      <p:sp>
        <p:nvSpPr>
          <p:cNvPr id="24582" name="Text Box 7"/>
          <p:cNvSpPr txBox="1">
            <a:spLocks noChangeArrowheads="1"/>
          </p:cNvSpPr>
          <p:nvPr/>
        </p:nvSpPr>
        <p:spPr bwMode="auto">
          <a:xfrm>
            <a:off x="195376" y="152400"/>
            <a:ext cx="8948624" cy="1200328"/>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t>All active hotspots &amp; all reconstructed positions of LIPs lie above regions that did not experience Jurassic to Eocene </a:t>
            </a:r>
            <a:r>
              <a:rPr lang="en-US" dirty="0" err="1" smtClean="0"/>
              <a:t>subduction</a:t>
            </a:r>
            <a:r>
              <a:rPr lang="en-US" dirty="0"/>
              <a:t> </a:t>
            </a:r>
            <a:r>
              <a:rPr lang="en-US" dirty="0" smtClean="0"/>
              <a:t>&amp; above edges of slabs in the TZ  </a:t>
            </a:r>
            <a:endParaRPr lang="en-US" dirty="0"/>
          </a:p>
        </p:txBody>
      </p:sp>
    </p:spTree>
    <p:extLst>
      <p:ext uri="{BB962C8B-B14F-4D97-AF65-F5344CB8AC3E}">
        <p14:creationId xmlns:p14="http://schemas.microsoft.com/office/powerpoint/2010/main" val="39001284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10738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0"/>
            <a:ext cx="9144000" cy="4675635"/>
          </a:xfrm>
          <a:prstGeom prst="rect">
            <a:avLst/>
          </a:prstGeom>
        </p:spPr>
      </p:pic>
    </p:spTree>
    <p:extLst>
      <p:ext uri="{BB962C8B-B14F-4D97-AF65-F5344CB8AC3E}">
        <p14:creationId xmlns:p14="http://schemas.microsoft.com/office/powerpoint/2010/main" val="17476466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17700" y="0"/>
            <a:ext cx="5286609" cy="6858000"/>
          </a:xfrm>
          <a:prstGeom prst="rect">
            <a:avLst/>
          </a:prstGeom>
        </p:spPr>
      </p:pic>
    </p:spTree>
    <p:extLst>
      <p:ext uri="{BB962C8B-B14F-4D97-AF65-F5344CB8AC3E}">
        <p14:creationId xmlns:p14="http://schemas.microsoft.com/office/powerpoint/2010/main" val="187605506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1863"/>
            <a:ext cx="5384800" cy="5702300"/>
          </a:xfrm>
          <a:prstGeom prst="rect">
            <a:avLst/>
          </a:prstGeom>
        </p:spPr>
      </p:pic>
      <p:pic>
        <p:nvPicPr>
          <p:cNvPr id="3" name="Picture 2"/>
          <p:cNvPicPr>
            <a:picLocks noChangeAspect="1"/>
          </p:cNvPicPr>
          <p:nvPr/>
        </p:nvPicPr>
        <p:blipFill>
          <a:blip r:embed="rId4"/>
          <a:stretch>
            <a:fillRect/>
          </a:stretch>
        </p:blipFill>
        <p:spPr>
          <a:xfrm>
            <a:off x="5569473" y="545150"/>
            <a:ext cx="2908300" cy="2960389"/>
          </a:xfrm>
          <a:prstGeom prst="rect">
            <a:avLst/>
          </a:prstGeom>
        </p:spPr>
      </p:pic>
      <p:sp>
        <p:nvSpPr>
          <p:cNvPr id="4" name="TextBox 3"/>
          <p:cNvSpPr txBox="1"/>
          <p:nvPr/>
        </p:nvSpPr>
        <p:spPr>
          <a:xfrm>
            <a:off x="7659630" y="161863"/>
            <a:ext cx="1092432" cy="369332"/>
          </a:xfrm>
          <a:prstGeom prst="rect">
            <a:avLst/>
          </a:prstGeom>
          <a:noFill/>
        </p:spPr>
        <p:txBody>
          <a:bodyPr wrap="square" rtlCol="0">
            <a:spAutoFit/>
          </a:bodyPr>
          <a:lstStyle/>
          <a:p>
            <a:r>
              <a:rPr lang="en-US" dirty="0" smtClean="0"/>
              <a:t>410 km</a:t>
            </a:r>
            <a:endParaRPr lang="en-US" dirty="0"/>
          </a:p>
        </p:txBody>
      </p:sp>
      <p:pic>
        <p:nvPicPr>
          <p:cNvPr id="6" name="Picture 5"/>
          <p:cNvPicPr>
            <a:picLocks noChangeAspect="1"/>
          </p:cNvPicPr>
          <p:nvPr/>
        </p:nvPicPr>
        <p:blipFill>
          <a:blip r:embed="rId5"/>
          <a:stretch>
            <a:fillRect/>
          </a:stretch>
        </p:blipFill>
        <p:spPr>
          <a:xfrm>
            <a:off x="5922017" y="3505539"/>
            <a:ext cx="3149600" cy="3238500"/>
          </a:xfrm>
          <a:prstGeom prst="rect">
            <a:avLst/>
          </a:prstGeom>
        </p:spPr>
      </p:pic>
    </p:spTree>
    <p:extLst>
      <p:ext uri="{BB962C8B-B14F-4D97-AF65-F5344CB8AC3E}">
        <p14:creationId xmlns:p14="http://schemas.microsoft.com/office/powerpoint/2010/main" val="7697084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31900"/>
            <a:ext cx="9144000" cy="4370119"/>
          </a:xfrm>
          <a:prstGeom prst="rect">
            <a:avLst/>
          </a:prstGeom>
        </p:spPr>
      </p:pic>
    </p:spTree>
    <p:extLst>
      <p:ext uri="{BB962C8B-B14F-4D97-AF65-F5344CB8AC3E}">
        <p14:creationId xmlns:p14="http://schemas.microsoft.com/office/powerpoint/2010/main" val="132240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
            <a:ext cx="9144000" cy="6386475"/>
          </a:xfrm>
          <a:prstGeom prst="rect">
            <a:avLst/>
          </a:prstGeom>
        </p:spPr>
      </p:pic>
    </p:spTree>
    <p:extLst>
      <p:ext uri="{BB962C8B-B14F-4D97-AF65-F5344CB8AC3E}">
        <p14:creationId xmlns:p14="http://schemas.microsoft.com/office/powerpoint/2010/main" val="24491499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73890"/>
            <a:ext cx="9144000" cy="5335809"/>
          </a:xfrm>
          <a:prstGeom prst="rect">
            <a:avLst/>
          </a:prstGeom>
        </p:spPr>
      </p:pic>
      <p:pic>
        <p:nvPicPr>
          <p:cNvPr id="3" name="Picture 2"/>
          <p:cNvPicPr>
            <a:picLocks noChangeAspect="1"/>
          </p:cNvPicPr>
          <p:nvPr/>
        </p:nvPicPr>
        <p:blipFill>
          <a:blip r:embed="rId4"/>
          <a:stretch>
            <a:fillRect/>
          </a:stretch>
        </p:blipFill>
        <p:spPr>
          <a:xfrm>
            <a:off x="0" y="0"/>
            <a:ext cx="9144000" cy="692290"/>
          </a:xfrm>
          <a:prstGeom prst="rect">
            <a:avLst/>
          </a:prstGeom>
        </p:spPr>
      </p:pic>
    </p:spTree>
    <p:extLst>
      <p:ext uri="{BB962C8B-B14F-4D97-AF65-F5344CB8AC3E}">
        <p14:creationId xmlns:p14="http://schemas.microsoft.com/office/powerpoint/2010/main" val="16714783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7900" y="0"/>
            <a:ext cx="4639866" cy="6858000"/>
          </a:xfrm>
          <a:prstGeom prst="rect">
            <a:avLst/>
          </a:prstGeom>
        </p:spPr>
      </p:pic>
    </p:spTree>
    <p:extLst>
      <p:ext uri="{BB962C8B-B14F-4D97-AF65-F5344CB8AC3E}">
        <p14:creationId xmlns:p14="http://schemas.microsoft.com/office/powerpoint/2010/main" val="15242034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9024" y="423283"/>
            <a:ext cx="7836109" cy="5584081"/>
          </a:xfrm>
          <a:prstGeom prst="rect">
            <a:avLst/>
          </a:prstGeom>
        </p:spPr>
      </p:pic>
    </p:spTree>
    <p:extLst>
      <p:ext uri="{BB962C8B-B14F-4D97-AF65-F5344CB8AC3E}">
        <p14:creationId xmlns:p14="http://schemas.microsoft.com/office/powerpoint/2010/main" val="30773301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0"/>
            <a:ext cx="9144000" cy="6601408"/>
          </a:xfrm>
          <a:prstGeom prst="rect">
            <a:avLst/>
          </a:prstGeom>
        </p:spPr>
      </p:pic>
      <p:sp>
        <p:nvSpPr>
          <p:cNvPr id="3" name="TextBox 2"/>
          <p:cNvSpPr txBox="1"/>
          <p:nvPr/>
        </p:nvSpPr>
        <p:spPr>
          <a:xfrm>
            <a:off x="768614" y="350942"/>
            <a:ext cx="5046118" cy="369332"/>
          </a:xfrm>
          <a:prstGeom prst="rect">
            <a:avLst/>
          </a:prstGeom>
          <a:solidFill>
            <a:schemeClr val="bg1"/>
          </a:solidFill>
        </p:spPr>
        <p:txBody>
          <a:bodyPr wrap="square" rtlCol="0">
            <a:spAutoFit/>
          </a:bodyPr>
          <a:lstStyle/>
          <a:p>
            <a:r>
              <a:rPr lang="en-US" dirty="0" smtClean="0"/>
              <a:t>HOTSPOTS RELATED TO RIDGES</a:t>
            </a:r>
            <a:endParaRPr lang="en-US" dirty="0"/>
          </a:p>
        </p:txBody>
      </p:sp>
    </p:spTree>
    <p:extLst>
      <p:ext uri="{BB962C8B-B14F-4D97-AF65-F5344CB8AC3E}">
        <p14:creationId xmlns:p14="http://schemas.microsoft.com/office/powerpoint/2010/main" val="21591767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43925" cy="59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1796" name="Text Box 4"/>
          <p:cNvSpPr txBox="1">
            <a:spLocks noChangeArrowheads="1"/>
          </p:cNvSpPr>
          <p:nvPr/>
        </p:nvSpPr>
        <p:spPr bwMode="auto">
          <a:xfrm>
            <a:off x="1143000" y="5562600"/>
            <a:ext cx="3200400" cy="82232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Material displaced out of transition zone</a:t>
            </a:r>
          </a:p>
        </p:txBody>
      </p:sp>
      <p:sp>
        <p:nvSpPr>
          <p:cNvPr id="161797" name="Rectangle 5"/>
          <p:cNvSpPr>
            <a:spLocks noChangeArrowheads="1"/>
          </p:cNvSpPr>
          <p:nvPr/>
        </p:nvSpPr>
        <p:spPr bwMode="auto">
          <a:xfrm>
            <a:off x="4495800" y="4038600"/>
            <a:ext cx="1295400"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61798" name="Rectangle 6"/>
          <p:cNvSpPr>
            <a:spLocks noChangeArrowheads="1"/>
          </p:cNvSpPr>
          <p:nvPr/>
        </p:nvSpPr>
        <p:spPr bwMode="auto">
          <a:xfrm>
            <a:off x="4038600" y="5181600"/>
            <a:ext cx="1066800"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61799" name="Text Box 7"/>
          <p:cNvSpPr txBox="1">
            <a:spLocks noChangeArrowheads="1"/>
          </p:cNvSpPr>
          <p:nvPr/>
        </p:nvSpPr>
        <p:spPr bwMode="auto">
          <a:xfrm>
            <a:off x="4876800" y="5486400"/>
            <a:ext cx="36576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Axis of asthenosphere (500 km) [Mitrovica &amp; Forte]</a:t>
            </a:r>
          </a:p>
        </p:txBody>
      </p:sp>
      <p:sp>
        <p:nvSpPr>
          <p:cNvPr id="161800" name="Rectangle 8"/>
          <p:cNvSpPr>
            <a:spLocks noChangeArrowheads="1"/>
          </p:cNvSpPr>
          <p:nvPr/>
        </p:nvSpPr>
        <p:spPr bwMode="auto">
          <a:xfrm>
            <a:off x="2590800" y="609600"/>
            <a:ext cx="350520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61802" name="AutoShape 10"/>
          <p:cNvSpPr>
            <a:spLocks noChangeArrowheads="1"/>
          </p:cNvSpPr>
          <p:nvPr/>
        </p:nvSpPr>
        <p:spPr bwMode="auto">
          <a:xfrm>
            <a:off x="4648200" y="3657600"/>
            <a:ext cx="1371600" cy="762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noFill/>
          <a:ln w="28575">
            <a:solidFill>
              <a:schemeClr val="tx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endParaRPr lang="en-US"/>
          </a:p>
        </p:txBody>
      </p:sp>
      <p:sp>
        <p:nvSpPr>
          <p:cNvPr id="161803" name="AutoShape 11"/>
          <p:cNvSpPr>
            <a:spLocks noChangeArrowheads="1"/>
          </p:cNvSpPr>
          <p:nvPr/>
        </p:nvSpPr>
        <p:spPr bwMode="auto">
          <a:xfrm>
            <a:off x="3200400" y="1905000"/>
            <a:ext cx="990600" cy="457200"/>
          </a:xfrm>
          <a:prstGeom prst="leftArrow">
            <a:avLst>
              <a:gd name="adj1" fmla="val 50000"/>
              <a:gd name="adj2" fmla="val 54167"/>
            </a:avLst>
          </a:prstGeom>
          <a:solidFill>
            <a:schemeClr val="accent1"/>
          </a:solidFill>
          <a:ln w="9525">
            <a:solidFill>
              <a:schemeClr val="tx1"/>
            </a:solidFill>
            <a:miter lim="800000"/>
            <a:headEnd/>
            <a:tailEnd/>
          </a:ln>
        </p:spPr>
        <p:txBody>
          <a:bodyPr wrap="none" anchor="ctr"/>
          <a:lstStyle/>
          <a:p>
            <a:endParaRPr lang="en-US"/>
          </a:p>
        </p:txBody>
      </p:sp>
      <p:sp>
        <p:nvSpPr>
          <p:cNvPr id="161804" name="AutoShape 12"/>
          <p:cNvSpPr>
            <a:spLocks noChangeArrowheads="1"/>
          </p:cNvSpPr>
          <p:nvPr/>
        </p:nvSpPr>
        <p:spPr bwMode="auto">
          <a:xfrm>
            <a:off x="6705600" y="1828800"/>
            <a:ext cx="914400" cy="4572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885642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7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17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17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17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18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18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18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1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p:bldP spid="161797" grpId="0" animBg="1"/>
      <p:bldP spid="161798" grpId="0" animBg="1"/>
      <p:bldP spid="161799" grpId="0"/>
      <p:bldP spid="161800" grpId="0" animBg="1"/>
      <p:bldP spid="161802" grpId="0" animBg="1"/>
      <p:bldP spid="161803" grpId="0" animBg="1"/>
      <p:bldP spid="16180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91470"/>
          </a:xfrm>
          <a:prstGeom prst="rect">
            <a:avLst/>
          </a:prstGeom>
        </p:spPr>
      </p:pic>
    </p:spTree>
    <p:extLst>
      <p:ext uri="{BB962C8B-B14F-4D97-AF65-F5344CB8AC3E}">
        <p14:creationId xmlns:p14="http://schemas.microsoft.com/office/powerpoint/2010/main" val="25531190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65659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bwMode="auto">
          <a:xfrm flipH="1">
            <a:off x="5791200" y="1905000"/>
            <a:ext cx="1295400" cy="7620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3795" name="TextBox 4"/>
          <p:cNvSpPr txBox="1">
            <a:spLocks noChangeArrowheads="1"/>
          </p:cNvSpPr>
          <p:nvPr/>
        </p:nvSpPr>
        <p:spPr bwMode="auto">
          <a:xfrm>
            <a:off x="3200400" y="3048000"/>
            <a:ext cx="2667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The mantle is “fixed” below here for all practical purposes</a:t>
            </a:r>
          </a:p>
        </p:txBody>
      </p:sp>
    </p:spTree>
    <p:extLst>
      <p:ext uri="{BB962C8B-B14F-4D97-AF65-F5344CB8AC3E}">
        <p14:creationId xmlns:p14="http://schemas.microsoft.com/office/powerpoint/2010/main" val="1193472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1000" y="384084"/>
            <a:ext cx="5829300" cy="5842000"/>
          </a:xfrm>
          <a:prstGeom prst="rect">
            <a:avLst/>
          </a:prstGeom>
        </p:spPr>
      </p:pic>
      <p:sp>
        <p:nvSpPr>
          <p:cNvPr id="3" name="TextBox 2"/>
          <p:cNvSpPr txBox="1"/>
          <p:nvPr/>
        </p:nvSpPr>
        <p:spPr>
          <a:xfrm>
            <a:off x="1053216" y="508000"/>
            <a:ext cx="2028988" cy="461665"/>
          </a:xfrm>
          <a:prstGeom prst="rect">
            <a:avLst/>
          </a:prstGeom>
          <a:noFill/>
        </p:spPr>
        <p:txBody>
          <a:bodyPr wrap="square" rtlCol="0">
            <a:spAutoFit/>
          </a:bodyPr>
          <a:lstStyle/>
          <a:p>
            <a:r>
              <a:rPr lang="en-US" sz="2400" dirty="0" smtClean="0"/>
              <a:t>isotropic</a:t>
            </a:r>
            <a:endParaRPr lang="en-US" sz="2400" dirty="0"/>
          </a:p>
        </p:txBody>
      </p:sp>
    </p:spTree>
    <p:extLst>
      <p:ext uri="{BB962C8B-B14F-4D97-AF65-F5344CB8AC3E}">
        <p14:creationId xmlns:p14="http://schemas.microsoft.com/office/powerpoint/2010/main" val="338063733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6790807" y="35793"/>
            <a:ext cx="2229368" cy="400073"/>
          </a:xfrm>
        </p:spPr>
        <p:txBody>
          <a:bodyPr>
            <a:normAutofit fontScale="92500" lnSpcReduction="10000"/>
          </a:bodyPr>
          <a:lstStyle/>
          <a:p>
            <a:pPr eaLnBrk="1" hangingPunct="1"/>
            <a:r>
              <a:rPr lang="en-US" sz="2400" dirty="0">
                <a:latin typeface="Calibri" charset="0"/>
                <a:ea typeface="ＭＳ Ｐゴシック" charset="0"/>
                <a:cs typeface="ＭＳ Ｐゴシック" charset="0"/>
              </a:rPr>
              <a:t>Age of crust:  </a:t>
            </a:r>
          </a:p>
        </p:txBody>
      </p:sp>
      <p:pic>
        <p:nvPicPr>
          <p:cNvPr id="41987" name="Picture 2" descr="Fig3_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435183"/>
            <a:ext cx="8582025" cy="619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4"/>
          <p:cNvSpPr txBox="1">
            <a:spLocks noChangeArrowheads="1"/>
          </p:cNvSpPr>
          <p:nvPr/>
        </p:nvSpPr>
        <p:spPr bwMode="auto">
          <a:xfrm>
            <a:off x="6692900" y="6402388"/>
            <a:ext cx="2327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Sandwell </a:t>
            </a:r>
            <a:r>
              <a:rPr lang="en-US" sz="1800" i="1"/>
              <a:t>et al.</a:t>
            </a:r>
            <a:r>
              <a:rPr lang="en-US" sz="1800"/>
              <a:t>, 2005</a:t>
            </a:r>
          </a:p>
        </p:txBody>
      </p:sp>
      <p:pic>
        <p:nvPicPr>
          <p:cNvPr id="2" name="Picture 1"/>
          <p:cNvPicPr>
            <a:picLocks noChangeAspect="1"/>
          </p:cNvPicPr>
          <p:nvPr/>
        </p:nvPicPr>
        <p:blipFill>
          <a:blip r:embed="rId4"/>
          <a:stretch>
            <a:fillRect/>
          </a:stretch>
        </p:blipFill>
        <p:spPr>
          <a:xfrm>
            <a:off x="1871408" y="1687866"/>
            <a:ext cx="3422288" cy="3700679"/>
          </a:xfrm>
          <a:prstGeom prst="rect">
            <a:avLst/>
          </a:prstGeom>
        </p:spPr>
      </p:pic>
      <p:sp>
        <p:nvSpPr>
          <p:cNvPr id="3" name="Rectangle 2"/>
          <p:cNvSpPr/>
          <p:nvPr/>
        </p:nvSpPr>
        <p:spPr>
          <a:xfrm>
            <a:off x="835450" y="919135"/>
            <a:ext cx="6165621" cy="7687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453683" y="1169808"/>
            <a:ext cx="4528139" cy="461665"/>
          </a:xfrm>
          <a:prstGeom prst="rect">
            <a:avLst/>
          </a:prstGeom>
          <a:noFill/>
        </p:spPr>
        <p:txBody>
          <a:bodyPr wrap="square" rtlCol="0">
            <a:spAutoFit/>
          </a:bodyPr>
          <a:lstStyle/>
          <a:p>
            <a:r>
              <a:rPr lang="en-US" sz="2400" dirty="0" smtClean="0"/>
              <a:t>HOTSPOTS RELATED TO RIDGES</a:t>
            </a:r>
            <a:endParaRPr lang="en-US" sz="2400" dirty="0"/>
          </a:p>
        </p:txBody>
      </p:sp>
      <p:sp>
        <p:nvSpPr>
          <p:cNvPr id="5" name="Rectangle 4"/>
          <p:cNvSpPr/>
          <p:nvPr/>
        </p:nvSpPr>
        <p:spPr>
          <a:xfrm>
            <a:off x="835450" y="1687866"/>
            <a:ext cx="1035958" cy="4714522"/>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871408" y="5388545"/>
            <a:ext cx="3422288" cy="1013843"/>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32040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0200" y="0"/>
            <a:ext cx="8483173" cy="6858000"/>
          </a:xfrm>
          <a:prstGeom prst="rect">
            <a:avLst/>
          </a:prstGeom>
        </p:spPr>
      </p:pic>
    </p:spTree>
    <p:extLst>
      <p:ext uri="{BB962C8B-B14F-4D97-AF65-F5344CB8AC3E}">
        <p14:creationId xmlns:p14="http://schemas.microsoft.com/office/powerpoint/2010/main" val="35020170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rot="5376801">
            <a:off x="2382032" y="-309005"/>
            <a:ext cx="4562936" cy="7084568"/>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74" name="Text Box 4"/>
          <p:cNvSpPr txBox="1">
            <a:spLocks noChangeArrowheads="1"/>
          </p:cNvSpPr>
          <p:nvPr/>
        </p:nvSpPr>
        <p:spPr bwMode="auto">
          <a:xfrm>
            <a:off x="990600" y="5638800"/>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Simmons et al.</a:t>
            </a:r>
          </a:p>
        </p:txBody>
      </p:sp>
    </p:spTree>
    <p:extLst>
      <p:ext uri="{BB962C8B-B14F-4D97-AF65-F5344CB8AC3E}">
        <p14:creationId xmlns:p14="http://schemas.microsoft.com/office/powerpoint/2010/main" val="4016101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18327"/>
            <a:ext cx="8593752" cy="4944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299" name="Rectangle 6"/>
          <p:cNvSpPr>
            <a:spLocks noGrp="1" noChangeArrowheads="1"/>
          </p:cNvSpPr>
          <p:nvPr>
            <p:ph type="subTitle" idx="1"/>
          </p:nvPr>
        </p:nvSpPr>
        <p:spPr>
          <a:xfrm>
            <a:off x="914400" y="5562600"/>
            <a:ext cx="6400800" cy="1295400"/>
          </a:xfrm>
          <a:noFill/>
        </p:spPr>
        <p:txBody>
          <a:bodyPr/>
          <a:lstStyle/>
          <a:p>
            <a:pPr algn="l">
              <a:spcBef>
                <a:spcPct val="0"/>
              </a:spcBef>
            </a:pPr>
            <a:r>
              <a:rPr lang="en-US" sz="1200" dirty="0">
                <a:latin typeface="Arial" charset="0"/>
                <a:ea typeface="ＭＳ Ｐゴシック" charset="0"/>
                <a:cs typeface="ＭＳ Ｐゴシック" charset="0"/>
              </a:rPr>
              <a:t>Residual topography (km) after removal of crustal effects and a cooling ocean lithosphere model (all ocean areas are adjusted to 200 Ma). Zero level is  'normal' old ocean.</a:t>
            </a:r>
          </a:p>
        </p:txBody>
      </p:sp>
      <p:sp>
        <p:nvSpPr>
          <p:cNvPr id="2" name="Rectangle 1"/>
          <p:cNvSpPr/>
          <p:nvPr/>
        </p:nvSpPr>
        <p:spPr>
          <a:xfrm>
            <a:off x="508000" y="5999833"/>
            <a:ext cx="8067524" cy="830997"/>
          </a:xfrm>
          <a:prstGeom prst="rect">
            <a:avLst/>
          </a:prstGeom>
        </p:spPr>
        <p:txBody>
          <a:bodyPr wrap="square">
            <a:spAutoFit/>
          </a:bodyPr>
          <a:lstStyle/>
          <a:p>
            <a:r>
              <a:rPr lang="en-US" sz="1600" dirty="0"/>
              <a:t>The northern EPR, the central Atlantic &amp; Indian </a:t>
            </a:r>
            <a:r>
              <a:rPr lang="en-US" sz="1600" dirty="0" smtClean="0"/>
              <a:t>ocean spreading centers, </a:t>
            </a:r>
            <a:r>
              <a:rPr lang="en-US" sz="1600" dirty="0"/>
              <a:t>and the AAD are the most prominent deep portions of the global ridge system</a:t>
            </a:r>
            <a:r>
              <a:rPr lang="en-US" sz="1600" dirty="0" smtClean="0"/>
              <a:t>. The north Atlantic &amp; the Red Sea/Afar regions overlie ridge feeders.</a:t>
            </a:r>
            <a:endParaRPr lang="en-US" sz="1600" dirty="0"/>
          </a:p>
        </p:txBody>
      </p:sp>
    </p:spTree>
    <p:extLst>
      <p:ext uri="{BB962C8B-B14F-4D97-AF65-F5344CB8AC3E}">
        <p14:creationId xmlns:p14="http://schemas.microsoft.com/office/powerpoint/2010/main" val="36744336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800" y="190500"/>
            <a:ext cx="8801100" cy="3327400"/>
          </a:xfrm>
          <a:prstGeom prst="rect">
            <a:avLst/>
          </a:prstGeom>
        </p:spPr>
      </p:pic>
      <p:pic>
        <p:nvPicPr>
          <p:cNvPr id="5" name="Picture 4"/>
          <p:cNvPicPr>
            <a:picLocks noChangeAspect="1"/>
          </p:cNvPicPr>
          <p:nvPr/>
        </p:nvPicPr>
        <p:blipFill>
          <a:blip r:embed="rId4"/>
          <a:stretch>
            <a:fillRect/>
          </a:stretch>
        </p:blipFill>
        <p:spPr>
          <a:xfrm>
            <a:off x="647700" y="3403600"/>
            <a:ext cx="6896100" cy="3314700"/>
          </a:xfrm>
          <a:prstGeom prst="rect">
            <a:avLst/>
          </a:prstGeom>
        </p:spPr>
      </p:pic>
    </p:spTree>
    <p:extLst>
      <p:ext uri="{BB962C8B-B14F-4D97-AF65-F5344CB8AC3E}">
        <p14:creationId xmlns:p14="http://schemas.microsoft.com/office/powerpoint/2010/main" val="21051114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34231"/>
            <a:ext cx="9144000" cy="5527205"/>
          </a:xfrm>
          <a:prstGeom prst="rect">
            <a:avLst/>
          </a:prstGeom>
        </p:spPr>
      </p:pic>
    </p:spTree>
    <p:extLst>
      <p:ext uri="{BB962C8B-B14F-4D97-AF65-F5344CB8AC3E}">
        <p14:creationId xmlns:p14="http://schemas.microsoft.com/office/powerpoint/2010/main" val="40382852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97075" y="-373062"/>
            <a:ext cx="5583237" cy="707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a:xfrm>
            <a:off x="181427" y="5956301"/>
            <a:ext cx="8732763" cy="830997"/>
          </a:xfrm>
          <a:prstGeom prst="rect">
            <a:avLst/>
          </a:prstGeom>
        </p:spPr>
        <p:txBody>
          <a:bodyPr wrap="square">
            <a:spAutoFit/>
          </a:bodyPr>
          <a:lstStyle/>
          <a:p>
            <a:r>
              <a:rPr lang="en-US" sz="1600" dirty="0"/>
              <a:t>The northern EPR, the central Atlantic &amp; Indian oceans, and the AAD are the most prominent deep portions of the global ridge system</a:t>
            </a:r>
            <a:r>
              <a:rPr lang="en-US" sz="1600" dirty="0" smtClean="0"/>
              <a:t>. Broad ridge-feeding </a:t>
            </a:r>
            <a:r>
              <a:rPr lang="en-US" sz="1600" dirty="0" err="1" smtClean="0"/>
              <a:t>upwellings</a:t>
            </a:r>
            <a:r>
              <a:rPr lang="en-US" sz="1600" dirty="0" smtClean="0"/>
              <a:t> apparently exist under the </a:t>
            </a:r>
            <a:r>
              <a:rPr lang="en-US" sz="1600" dirty="0" err="1" smtClean="0"/>
              <a:t>N.Atlantic</a:t>
            </a:r>
            <a:r>
              <a:rPr lang="en-US" sz="1600" dirty="0" smtClean="0"/>
              <a:t>, Red Sea/Afar &amp; the Pacific-Antarctic ridge system.</a:t>
            </a:r>
            <a:endParaRPr lang="en-US" sz="1600" dirty="0"/>
          </a:p>
        </p:txBody>
      </p:sp>
      <p:pic>
        <p:nvPicPr>
          <p:cNvPr id="3" name="Picture 2"/>
          <p:cNvPicPr>
            <a:picLocks noChangeAspect="1"/>
          </p:cNvPicPr>
          <p:nvPr/>
        </p:nvPicPr>
        <p:blipFill>
          <a:blip r:embed="rId4"/>
          <a:stretch>
            <a:fillRect/>
          </a:stretch>
        </p:blipFill>
        <p:spPr>
          <a:xfrm>
            <a:off x="3898900" y="1435100"/>
            <a:ext cx="2971800" cy="3073400"/>
          </a:xfrm>
          <a:prstGeom prst="rect">
            <a:avLst/>
          </a:prstGeom>
        </p:spPr>
      </p:pic>
    </p:spTree>
    <p:extLst>
      <p:ext uri="{BB962C8B-B14F-4D97-AF65-F5344CB8AC3E}">
        <p14:creationId xmlns:p14="http://schemas.microsoft.com/office/powerpoint/2010/main" val="14255430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rot="5400000">
            <a:off x="2562226" y="-393700"/>
            <a:ext cx="4037012" cy="5119687"/>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7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233863"/>
            <a:ext cx="5324475" cy="262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7699" name="Text Box 5"/>
          <p:cNvSpPr txBox="1">
            <a:spLocks noChangeArrowheads="1"/>
          </p:cNvSpPr>
          <p:nvPr/>
        </p:nvSpPr>
        <p:spPr bwMode="auto">
          <a:xfrm>
            <a:off x="304800" y="152400"/>
            <a:ext cx="69342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t>The integrated density under ridges is high</a:t>
            </a:r>
            <a:endParaRPr lang="en-US"/>
          </a:p>
        </p:txBody>
      </p:sp>
      <p:sp>
        <p:nvSpPr>
          <p:cNvPr id="157700" name="Text Box 6"/>
          <p:cNvSpPr txBox="1">
            <a:spLocks noChangeArrowheads="1"/>
          </p:cNvSpPr>
          <p:nvPr/>
        </p:nvSpPr>
        <p:spPr bwMode="auto">
          <a:xfrm>
            <a:off x="304800" y="4343400"/>
            <a:ext cx="20574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t>Seafloor flattening is due to lateral density gradients below 200 km</a:t>
            </a:r>
            <a:endParaRPr lang="en-US"/>
          </a:p>
        </p:txBody>
      </p:sp>
    </p:spTree>
    <p:extLst>
      <p:ext uri="{BB962C8B-B14F-4D97-AF65-F5344CB8AC3E}">
        <p14:creationId xmlns:p14="http://schemas.microsoft.com/office/powerpoint/2010/main" val="317814058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39800"/>
            <a:ext cx="9144000" cy="4956078"/>
          </a:xfrm>
          <a:prstGeom prst="rect">
            <a:avLst/>
          </a:prstGeom>
        </p:spPr>
      </p:pic>
      <p:sp>
        <p:nvSpPr>
          <p:cNvPr id="4" name="Rectangle 3"/>
          <p:cNvSpPr/>
          <p:nvPr/>
        </p:nvSpPr>
        <p:spPr>
          <a:xfrm>
            <a:off x="1648420" y="2607425"/>
            <a:ext cx="7161167" cy="299921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48420" y="2607425"/>
            <a:ext cx="1040396" cy="144556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648420" y="2607424"/>
            <a:ext cx="2580722" cy="244530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648420" y="2607425"/>
            <a:ext cx="3999444" cy="299921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648420" y="5606639"/>
            <a:ext cx="0" cy="959208"/>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648419" y="2607425"/>
            <a:ext cx="7161167" cy="395842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4229142" y="5052729"/>
            <a:ext cx="4580445" cy="151311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82427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4300" y="254000"/>
            <a:ext cx="6362700" cy="6350000"/>
          </a:xfrm>
          <a:prstGeom prst="rect">
            <a:avLst/>
          </a:prstGeom>
        </p:spPr>
      </p:pic>
    </p:spTree>
    <p:extLst>
      <p:ext uri="{BB962C8B-B14F-4D97-AF65-F5344CB8AC3E}">
        <p14:creationId xmlns:p14="http://schemas.microsoft.com/office/powerpoint/2010/main" val="18178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5200" y="927100"/>
            <a:ext cx="7200900" cy="5003800"/>
          </a:xfrm>
          <a:prstGeom prst="rect">
            <a:avLst/>
          </a:prstGeom>
        </p:spPr>
      </p:pic>
    </p:spTree>
    <p:extLst>
      <p:ext uri="{BB962C8B-B14F-4D97-AF65-F5344CB8AC3E}">
        <p14:creationId xmlns:p14="http://schemas.microsoft.com/office/powerpoint/2010/main" val="291507581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94270">
            <a:off x="1570038" y="-579438"/>
            <a:ext cx="4216400" cy="537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86529">
            <a:off x="1345407" y="2358231"/>
            <a:ext cx="4144962" cy="48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8851" name="Rectangle 4"/>
          <p:cNvSpPr>
            <a:spLocks noChangeArrowheads="1"/>
          </p:cNvSpPr>
          <p:nvPr/>
        </p:nvSpPr>
        <p:spPr bwMode="auto">
          <a:xfrm>
            <a:off x="3505200" y="4114800"/>
            <a:ext cx="3810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2" name="Rectangle 5"/>
          <p:cNvSpPr>
            <a:spLocks noChangeArrowheads="1"/>
          </p:cNvSpPr>
          <p:nvPr/>
        </p:nvSpPr>
        <p:spPr bwMode="auto">
          <a:xfrm>
            <a:off x="4953000" y="5029200"/>
            <a:ext cx="609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3" name="Rectangle 6"/>
          <p:cNvSpPr>
            <a:spLocks noChangeArrowheads="1"/>
          </p:cNvSpPr>
          <p:nvPr/>
        </p:nvSpPr>
        <p:spPr bwMode="auto">
          <a:xfrm>
            <a:off x="1828800" y="4267200"/>
            <a:ext cx="3048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4" name="Rectangle 7"/>
          <p:cNvSpPr>
            <a:spLocks noChangeArrowheads="1"/>
          </p:cNvSpPr>
          <p:nvPr/>
        </p:nvSpPr>
        <p:spPr bwMode="auto">
          <a:xfrm>
            <a:off x="4267200" y="4648200"/>
            <a:ext cx="3048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5" name="Rectangle 8"/>
          <p:cNvSpPr>
            <a:spLocks noChangeArrowheads="1"/>
          </p:cNvSpPr>
          <p:nvPr/>
        </p:nvSpPr>
        <p:spPr bwMode="auto">
          <a:xfrm rot="1729358">
            <a:off x="5181600" y="4038600"/>
            <a:ext cx="1524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6" name="Rectangle 9"/>
          <p:cNvSpPr>
            <a:spLocks noChangeArrowheads="1"/>
          </p:cNvSpPr>
          <p:nvPr/>
        </p:nvSpPr>
        <p:spPr bwMode="auto">
          <a:xfrm>
            <a:off x="3048000" y="4495800"/>
            <a:ext cx="2286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7" name="Rectangle 10"/>
          <p:cNvSpPr>
            <a:spLocks noChangeArrowheads="1"/>
          </p:cNvSpPr>
          <p:nvPr/>
        </p:nvSpPr>
        <p:spPr bwMode="auto">
          <a:xfrm>
            <a:off x="2743200" y="4267200"/>
            <a:ext cx="2286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8" name="Text Box 11"/>
          <p:cNvSpPr txBox="1">
            <a:spLocks noChangeArrowheads="1"/>
          </p:cNvSpPr>
          <p:nvPr/>
        </p:nvSpPr>
        <p:spPr bwMode="auto">
          <a:xfrm>
            <a:off x="6019800" y="4724400"/>
            <a:ext cx="28194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t>Cratons are much denser than surrounding mantle; ridges and triple junctions are slightly dense</a:t>
            </a:r>
            <a:endParaRPr lang="en-US"/>
          </a:p>
        </p:txBody>
      </p:sp>
      <p:sp>
        <p:nvSpPr>
          <p:cNvPr id="78859" name="Rectangle 12"/>
          <p:cNvSpPr>
            <a:spLocks noChangeArrowheads="1"/>
          </p:cNvSpPr>
          <p:nvPr/>
        </p:nvSpPr>
        <p:spPr bwMode="auto">
          <a:xfrm>
            <a:off x="6553200" y="2057400"/>
            <a:ext cx="4572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60" name="Text Box 13"/>
          <p:cNvSpPr txBox="1">
            <a:spLocks noChangeArrowheads="1"/>
          </p:cNvSpPr>
          <p:nvPr/>
        </p:nvSpPr>
        <p:spPr bwMode="auto">
          <a:xfrm>
            <a:off x="6553200" y="2895600"/>
            <a:ext cx="1676400" cy="106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Regions where velocity &amp; density anticorrelate</a:t>
            </a:r>
            <a:endParaRPr lang="en-US"/>
          </a:p>
        </p:txBody>
      </p:sp>
    </p:spTree>
    <p:extLst>
      <p:ext uri="{BB962C8B-B14F-4D97-AF65-F5344CB8AC3E}">
        <p14:creationId xmlns:p14="http://schemas.microsoft.com/office/powerpoint/2010/main" val="11941130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94270">
            <a:off x="1570038" y="-579438"/>
            <a:ext cx="4216400" cy="537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06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86529">
            <a:off x="1345407" y="2358231"/>
            <a:ext cx="4144962" cy="48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8851" name="Rectangle 4"/>
          <p:cNvSpPr>
            <a:spLocks noChangeArrowheads="1"/>
          </p:cNvSpPr>
          <p:nvPr/>
        </p:nvSpPr>
        <p:spPr bwMode="auto">
          <a:xfrm>
            <a:off x="3505200" y="4114800"/>
            <a:ext cx="3810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2" name="Rectangle 5"/>
          <p:cNvSpPr>
            <a:spLocks noChangeArrowheads="1"/>
          </p:cNvSpPr>
          <p:nvPr/>
        </p:nvSpPr>
        <p:spPr bwMode="auto">
          <a:xfrm>
            <a:off x="4953000" y="5029200"/>
            <a:ext cx="609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3" name="Rectangle 6"/>
          <p:cNvSpPr>
            <a:spLocks noChangeArrowheads="1"/>
          </p:cNvSpPr>
          <p:nvPr/>
        </p:nvSpPr>
        <p:spPr bwMode="auto">
          <a:xfrm>
            <a:off x="1828800" y="4267200"/>
            <a:ext cx="3048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4" name="Rectangle 7"/>
          <p:cNvSpPr>
            <a:spLocks noChangeArrowheads="1"/>
          </p:cNvSpPr>
          <p:nvPr/>
        </p:nvSpPr>
        <p:spPr bwMode="auto">
          <a:xfrm>
            <a:off x="4267200" y="4648200"/>
            <a:ext cx="3048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5" name="Rectangle 8"/>
          <p:cNvSpPr>
            <a:spLocks noChangeArrowheads="1"/>
          </p:cNvSpPr>
          <p:nvPr/>
        </p:nvSpPr>
        <p:spPr bwMode="auto">
          <a:xfrm rot="1729358">
            <a:off x="5181600" y="4038600"/>
            <a:ext cx="1524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6" name="Rectangle 9"/>
          <p:cNvSpPr>
            <a:spLocks noChangeArrowheads="1"/>
          </p:cNvSpPr>
          <p:nvPr/>
        </p:nvSpPr>
        <p:spPr bwMode="auto">
          <a:xfrm>
            <a:off x="3048000" y="4495800"/>
            <a:ext cx="2286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7" name="Rectangle 10"/>
          <p:cNvSpPr>
            <a:spLocks noChangeArrowheads="1"/>
          </p:cNvSpPr>
          <p:nvPr/>
        </p:nvSpPr>
        <p:spPr bwMode="auto">
          <a:xfrm>
            <a:off x="2743200" y="4267200"/>
            <a:ext cx="2286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58" name="Text Box 11"/>
          <p:cNvSpPr txBox="1">
            <a:spLocks noChangeArrowheads="1"/>
          </p:cNvSpPr>
          <p:nvPr/>
        </p:nvSpPr>
        <p:spPr bwMode="auto">
          <a:xfrm>
            <a:off x="6019800" y="4724400"/>
            <a:ext cx="28194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t>Cratons are much denser than surrounding mantle; ridges and triple junctions are slightly dense</a:t>
            </a:r>
            <a:endParaRPr lang="en-US"/>
          </a:p>
        </p:txBody>
      </p:sp>
      <p:sp>
        <p:nvSpPr>
          <p:cNvPr id="78859" name="Rectangle 12"/>
          <p:cNvSpPr>
            <a:spLocks noChangeArrowheads="1"/>
          </p:cNvSpPr>
          <p:nvPr/>
        </p:nvSpPr>
        <p:spPr bwMode="auto">
          <a:xfrm>
            <a:off x="6553200" y="2057400"/>
            <a:ext cx="4572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8860" name="Text Box 13"/>
          <p:cNvSpPr txBox="1">
            <a:spLocks noChangeArrowheads="1"/>
          </p:cNvSpPr>
          <p:nvPr/>
        </p:nvSpPr>
        <p:spPr bwMode="auto">
          <a:xfrm>
            <a:off x="6553200" y="2895600"/>
            <a:ext cx="1676400" cy="106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Regions where velocity &amp; density anticorrelate</a:t>
            </a:r>
            <a:endParaRPr lang="en-US"/>
          </a:p>
        </p:txBody>
      </p:sp>
      <p:pic>
        <p:nvPicPr>
          <p:cNvPr id="2" name="Picture 1"/>
          <p:cNvPicPr>
            <a:picLocks noChangeAspect="1"/>
          </p:cNvPicPr>
          <p:nvPr/>
        </p:nvPicPr>
        <p:blipFill>
          <a:blip r:embed="rId5"/>
          <a:stretch>
            <a:fillRect/>
          </a:stretch>
        </p:blipFill>
        <p:spPr>
          <a:xfrm>
            <a:off x="381000" y="190500"/>
            <a:ext cx="5988386" cy="2616200"/>
          </a:xfrm>
          <a:prstGeom prst="rect">
            <a:avLst/>
          </a:prstGeom>
        </p:spPr>
      </p:pic>
      <p:cxnSp>
        <p:nvCxnSpPr>
          <p:cNvPr id="4" name="Straight Arrow Connector 3"/>
          <p:cNvCxnSpPr/>
          <p:nvPr/>
        </p:nvCxnSpPr>
        <p:spPr>
          <a:xfrm flipH="1" flipV="1">
            <a:off x="1993900" y="4889500"/>
            <a:ext cx="4375486" cy="1460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flipV="1">
            <a:off x="4457700" y="5029200"/>
            <a:ext cx="1911686"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553200" y="6096000"/>
            <a:ext cx="1828800" cy="646331"/>
          </a:xfrm>
          <a:prstGeom prst="rect">
            <a:avLst/>
          </a:prstGeom>
          <a:noFill/>
        </p:spPr>
        <p:txBody>
          <a:bodyPr wrap="square" rtlCol="0">
            <a:spAutoFit/>
          </a:bodyPr>
          <a:lstStyle/>
          <a:p>
            <a:r>
              <a:rPr lang="en-US" dirty="0" smtClean="0"/>
              <a:t>VSV&gt;VSH at depth (</a:t>
            </a:r>
            <a:r>
              <a:rPr lang="en-US" dirty="0" err="1" smtClean="0"/>
              <a:t>Lekic</a:t>
            </a:r>
            <a:r>
              <a:rPr lang="en-US" dirty="0" smtClean="0"/>
              <a:t>)</a:t>
            </a:r>
            <a:endParaRPr lang="en-US" dirty="0"/>
          </a:p>
        </p:txBody>
      </p:sp>
      <p:cxnSp>
        <p:nvCxnSpPr>
          <p:cNvPr id="9" name="Straight Arrow Connector 8"/>
          <p:cNvCxnSpPr>
            <a:endCxn id="78856" idx="3"/>
          </p:cNvCxnSpPr>
          <p:nvPr/>
        </p:nvCxnSpPr>
        <p:spPr>
          <a:xfrm flipH="1">
            <a:off x="3276600" y="4495800"/>
            <a:ext cx="3276600"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05600" y="4220877"/>
            <a:ext cx="1790700" cy="369332"/>
          </a:xfrm>
          <a:prstGeom prst="rect">
            <a:avLst/>
          </a:prstGeom>
          <a:noFill/>
        </p:spPr>
        <p:txBody>
          <a:bodyPr wrap="square" rtlCol="0">
            <a:spAutoFit/>
          </a:bodyPr>
          <a:lstStyle/>
          <a:p>
            <a:r>
              <a:rPr lang="en-US" dirty="0" smtClean="0"/>
              <a:t>VSV&gt;VSH (NNA)</a:t>
            </a:r>
            <a:endParaRPr lang="en-US" dirty="0"/>
          </a:p>
        </p:txBody>
      </p:sp>
    </p:spTree>
    <p:extLst>
      <p:ext uri="{BB962C8B-B14F-4D97-AF65-F5344CB8AC3E}">
        <p14:creationId xmlns:p14="http://schemas.microsoft.com/office/powerpoint/2010/main" val="41213139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152400"/>
            <a:ext cx="4292600" cy="3314700"/>
          </a:xfrm>
          <a:prstGeom prst="rect">
            <a:avLst/>
          </a:prstGeom>
        </p:spPr>
      </p:pic>
      <p:pic>
        <p:nvPicPr>
          <p:cNvPr id="3" name="Picture 2"/>
          <p:cNvPicPr>
            <a:picLocks noChangeAspect="1"/>
          </p:cNvPicPr>
          <p:nvPr/>
        </p:nvPicPr>
        <p:blipFill>
          <a:blip r:embed="rId4"/>
          <a:stretch>
            <a:fillRect/>
          </a:stretch>
        </p:blipFill>
        <p:spPr>
          <a:xfrm>
            <a:off x="190500" y="3568700"/>
            <a:ext cx="8369300" cy="3136900"/>
          </a:xfrm>
          <a:prstGeom prst="rect">
            <a:avLst/>
          </a:prstGeom>
        </p:spPr>
      </p:pic>
      <p:pic>
        <p:nvPicPr>
          <p:cNvPr id="4" name="Picture 3"/>
          <p:cNvPicPr>
            <a:picLocks noChangeAspect="1"/>
          </p:cNvPicPr>
          <p:nvPr/>
        </p:nvPicPr>
        <p:blipFill>
          <a:blip r:embed="rId5"/>
          <a:stretch>
            <a:fillRect/>
          </a:stretch>
        </p:blipFill>
        <p:spPr>
          <a:xfrm>
            <a:off x="4876800" y="419100"/>
            <a:ext cx="4025900" cy="2692400"/>
          </a:xfrm>
          <a:prstGeom prst="rect">
            <a:avLst/>
          </a:prstGeom>
        </p:spPr>
      </p:pic>
      <p:sp>
        <p:nvSpPr>
          <p:cNvPr id="5" name="TextBox 4"/>
          <p:cNvSpPr txBox="1"/>
          <p:nvPr/>
        </p:nvSpPr>
        <p:spPr>
          <a:xfrm>
            <a:off x="304800" y="3111500"/>
            <a:ext cx="1155700" cy="369332"/>
          </a:xfrm>
          <a:prstGeom prst="rect">
            <a:avLst/>
          </a:prstGeom>
          <a:noFill/>
        </p:spPr>
        <p:txBody>
          <a:bodyPr wrap="square" rtlCol="0">
            <a:spAutoFit/>
          </a:bodyPr>
          <a:lstStyle/>
          <a:p>
            <a:r>
              <a:rPr lang="en-US" dirty="0" smtClean="0"/>
              <a:t>Hawaii</a:t>
            </a:r>
            <a:endParaRPr lang="en-US" dirty="0"/>
          </a:p>
        </p:txBody>
      </p:sp>
      <p:sp>
        <p:nvSpPr>
          <p:cNvPr id="6" name="TextBox 5"/>
          <p:cNvSpPr txBox="1"/>
          <p:nvPr/>
        </p:nvSpPr>
        <p:spPr>
          <a:xfrm>
            <a:off x="6553200" y="3282434"/>
            <a:ext cx="1358900" cy="369332"/>
          </a:xfrm>
          <a:prstGeom prst="rect">
            <a:avLst/>
          </a:prstGeom>
          <a:noFill/>
        </p:spPr>
        <p:txBody>
          <a:bodyPr wrap="square" rtlCol="0">
            <a:spAutoFit/>
          </a:bodyPr>
          <a:lstStyle/>
          <a:p>
            <a:r>
              <a:rPr lang="en-US" dirty="0" smtClean="0"/>
              <a:t>EPR</a:t>
            </a:r>
            <a:endParaRPr lang="en-US" dirty="0"/>
          </a:p>
        </p:txBody>
      </p:sp>
    </p:spTree>
    <p:extLst>
      <p:ext uri="{BB962C8B-B14F-4D97-AF65-F5344CB8AC3E}">
        <p14:creationId xmlns:p14="http://schemas.microsoft.com/office/powerpoint/2010/main" val="24440055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41820"/>
          </a:xfrm>
          <a:prstGeom prst="rect">
            <a:avLst/>
          </a:prstGeom>
        </p:spPr>
      </p:pic>
      <p:sp>
        <p:nvSpPr>
          <p:cNvPr id="3" name="TextBox 2"/>
          <p:cNvSpPr txBox="1"/>
          <p:nvPr/>
        </p:nvSpPr>
        <p:spPr>
          <a:xfrm>
            <a:off x="1104900" y="0"/>
            <a:ext cx="1676400" cy="369332"/>
          </a:xfrm>
          <a:prstGeom prst="rect">
            <a:avLst/>
          </a:prstGeom>
          <a:noFill/>
        </p:spPr>
        <p:txBody>
          <a:bodyPr wrap="square" rtlCol="0">
            <a:spAutoFit/>
          </a:bodyPr>
          <a:lstStyle/>
          <a:p>
            <a:r>
              <a:rPr lang="en-US" dirty="0" smtClean="0"/>
              <a:t>Hawaii</a:t>
            </a:r>
            <a:endParaRPr lang="en-US" dirty="0"/>
          </a:p>
        </p:txBody>
      </p:sp>
      <p:sp>
        <p:nvSpPr>
          <p:cNvPr id="4" name="TextBox 3"/>
          <p:cNvSpPr txBox="1"/>
          <p:nvPr/>
        </p:nvSpPr>
        <p:spPr>
          <a:xfrm>
            <a:off x="7251700" y="13732"/>
            <a:ext cx="1358900" cy="369332"/>
          </a:xfrm>
          <a:prstGeom prst="rect">
            <a:avLst/>
          </a:prstGeom>
          <a:noFill/>
        </p:spPr>
        <p:txBody>
          <a:bodyPr wrap="square" rtlCol="0">
            <a:spAutoFit/>
          </a:bodyPr>
          <a:lstStyle/>
          <a:p>
            <a:r>
              <a:rPr lang="en-US" dirty="0" smtClean="0"/>
              <a:t>Nazca</a:t>
            </a:r>
            <a:endParaRPr lang="en-US" dirty="0"/>
          </a:p>
        </p:txBody>
      </p:sp>
      <p:sp>
        <p:nvSpPr>
          <p:cNvPr id="5" name="TextBox 4"/>
          <p:cNvSpPr txBox="1"/>
          <p:nvPr/>
        </p:nvSpPr>
        <p:spPr>
          <a:xfrm>
            <a:off x="1701800" y="1727200"/>
            <a:ext cx="1193800" cy="369332"/>
          </a:xfrm>
          <a:prstGeom prst="rect">
            <a:avLst/>
          </a:prstGeom>
          <a:noFill/>
        </p:spPr>
        <p:txBody>
          <a:bodyPr wrap="square" rtlCol="0">
            <a:spAutoFit/>
          </a:bodyPr>
          <a:lstStyle/>
          <a:p>
            <a:r>
              <a:rPr lang="en-US" dirty="0" smtClean="0"/>
              <a:t>Samoa</a:t>
            </a:r>
            <a:endParaRPr lang="en-US" dirty="0"/>
          </a:p>
        </p:txBody>
      </p:sp>
      <p:sp>
        <p:nvSpPr>
          <p:cNvPr id="6" name="TextBox 5"/>
          <p:cNvSpPr txBox="1"/>
          <p:nvPr/>
        </p:nvSpPr>
        <p:spPr>
          <a:xfrm>
            <a:off x="7835900" y="508000"/>
            <a:ext cx="1066800" cy="369332"/>
          </a:xfrm>
          <a:prstGeom prst="rect">
            <a:avLst/>
          </a:prstGeom>
          <a:noFill/>
        </p:spPr>
        <p:txBody>
          <a:bodyPr wrap="square" rtlCol="0">
            <a:spAutoFit/>
          </a:bodyPr>
          <a:lstStyle/>
          <a:p>
            <a:r>
              <a:rPr lang="en-US" sz="1200" dirty="0" smtClean="0"/>
              <a:t>GALAPAGO</a:t>
            </a:r>
            <a:r>
              <a:rPr lang="en-US" dirty="0"/>
              <a:t>s</a:t>
            </a:r>
          </a:p>
        </p:txBody>
      </p:sp>
      <p:sp>
        <p:nvSpPr>
          <p:cNvPr id="7" name="TextBox 6"/>
          <p:cNvSpPr txBox="1"/>
          <p:nvPr/>
        </p:nvSpPr>
        <p:spPr>
          <a:xfrm>
            <a:off x="3619500" y="1752600"/>
            <a:ext cx="2222500" cy="381000"/>
          </a:xfrm>
          <a:prstGeom prst="rect">
            <a:avLst/>
          </a:prstGeom>
          <a:noFill/>
        </p:spPr>
        <p:txBody>
          <a:bodyPr wrap="square" rtlCol="0">
            <a:spAutoFit/>
          </a:bodyPr>
          <a:lstStyle/>
          <a:p>
            <a:r>
              <a:rPr lang="en-US" dirty="0" smtClean="0"/>
              <a:t>PPP</a:t>
            </a:r>
            <a:endParaRPr lang="en-US" dirty="0"/>
          </a:p>
        </p:txBody>
      </p:sp>
    </p:spTree>
    <p:extLst>
      <p:ext uri="{BB962C8B-B14F-4D97-AF65-F5344CB8AC3E}">
        <p14:creationId xmlns:p14="http://schemas.microsoft.com/office/powerpoint/2010/main" val="12222256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7900"/>
            <a:ext cx="9144000" cy="4883972"/>
          </a:xfrm>
          <a:prstGeom prst="rect">
            <a:avLst/>
          </a:prstGeom>
        </p:spPr>
      </p:pic>
    </p:spTree>
    <p:extLst>
      <p:ext uri="{BB962C8B-B14F-4D97-AF65-F5344CB8AC3E}">
        <p14:creationId xmlns:p14="http://schemas.microsoft.com/office/powerpoint/2010/main" val="40505877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317500"/>
            <a:ext cx="7556500" cy="3302000"/>
          </a:xfrm>
          <a:prstGeom prst="rect">
            <a:avLst/>
          </a:prstGeom>
        </p:spPr>
      </p:pic>
      <p:pic>
        <p:nvPicPr>
          <p:cNvPr id="3" name="Picture 2"/>
          <p:cNvPicPr>
            <a:picLocks noChangeAspect="1"/>
          </p:cNvPicPr>
          <p:nvPr/>
        </p:nvPicPr>
        <p:blipFill>
          <a:blip r:embed="rId4"/>
          <a:stretch>
            <a:fillRect/>
          </a:stretch>
        </p:blipFill>
        <p:spPr>
          <a:xfrm>
            <a:off x="685800" y="3619500"/>
            <a:ext cx="7340600" cy="3126874"/>
          </a:xfrm>
          <a:prstGeom prst="rect">
            <a:avLst/>
          </a:prstGeom>
        </p:spPr>
      </p:pic>
    </p:spTree>
    <p:extLst>
      <p:ext uri="{BB962C8B-B14F-4D97-AF65-F5344CB8AC3E}">
        <p14:creationId xmlns:p14="http://schemas.microsoft.com/office/powerpoint/2010/main" val="38189042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317500"/>
            <a:ext cx="7556500" cy="3302000"/>
          </a:xfrm>
          <a:prstGeom prst="rect">
            <a:avLst/>
          </a:prstGeom>
        </p:spPr>
      </p:pic>
      <p:pic>
        <p:nvPicPr>
          <p:cNvPr id="3" name="Picture 2"/>
          <p:cNvPicPr>
            <a:picLocks noChangeAspect="1"/>
          </p:cNvPicPr>
          <p:nvPr/>
        </p:nvPicPr>
        <p:blipFill>
          <a:blip r:embed="rId4"/>
          <a:stretch>
            <a:fillRect/>
          </a:stretch>
        </p:blipFill>
        <p:spPr>
          <a:xfrm>
            <a:off x="685800" y="3619500"/>
            <a:ext cx="7340600" cy="3126874"/>
          </a:xfrm>
          <a:prstGeom prst="rect">
            <a:avLst/>
          </a:prstGeom>
        </p:spPr>
      </p:pic>
      <p:pic>
        <p:nvPicPr>
          <p:cNvPr id="4" name="Picture 3"/>
          <p:cNvPicPr>
            <a:picLocks noChangeAspect="1"/>
          </p:cNvPicPr>
          <p:nvPr/>
        </p:nvPicPr>
        <p:blipFill>
          <a:blip r:embed="rId5"/>
          <a:stretch>
            <a:fillRect/>
          </a:stretch>
        </p:blipFill>
        <p:spPr>
          <a:xfrm>
            <a:off x="279400" y="3619500"/>
            <a:ext cx="7607300" cy="3126874"/>
          </a:xfrm>
          <a:prstGeom prst="rect">
            <a:avLst/>
          </a:prstGeom>
        </p:spPr>
      </p:pic>
    </p:spTree>
    <p:extLst>
      <p:ext uri="{BB962C8B-B14F-4D97-AF65-F5344CB8AC3E}">
        <p14:creationId xmlns:p14="http://schemas.microsoft.com/office/powerpoint/2010/main" val="8486417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317500"/>
            <a:ext cx="7556500" cy="3302000"/>
          </a:xfrm>
          <a:prstGeom prst="rect">
            <a:avLst/>
          </a:prstGeom>
        </p:spPr>
      </p:pic>
      <p:pic>
        <p:nvPicPr>
          <p:cNvPr id="5" name="Picture 4"/>
          <p:cNvPicPr>
            <a:picLocks noChangeAspect="1"/>
          </p:cNvPicPr>
          <p:nvPr/>
        </p:nvPicPr>
        <p:blipFill>
          <a:blip r:embed="rId4"/>
          <a:stretch>
            <a:fillRect/>
          </a:stretch>
        </p:blipFill>
        <p:spPr>
          <a:xfrm>
            <a:off x="762000" y="3467100"/>
            <a:ext cx="7797800" cy="3301635"/>
          </a:xfrm>
          <a:prstGeom prst="rect">
            <a:avLst/>
          </a:prstGeom>
        </p:spPr>
      </p:pic>
    </p:spTree>
    <p:extLst>
      <p:ext uri="{BB962C8B-B14F-4D97-AF65-F5344CB8AC3E}">
        <p14:creationId xmlns:p14="http://schemas.microsoft.com/office/powerpoint/2010/main" val="6578021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54000"/>
            <a:ext cx="9144000" cy="6341927"/>
          </a:xfrm>
          <a:prstGeom prst="rect">
            <a:avLst/>
          </a:prstGeom>
        </p:spPr>
      </p:pic>
    </p:spTree>
    <p:extLst>
      <p:ext uri="{BB962C8B-B14F-4D97-AF65-F5344CB8AC3E}">
        <p14:creationId xmlns:p14="http://schemas.microsoft.com/office/powerpoint/2010/main" val="32425357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27100"/>
            <a:ext cx="9144000" cy="4983301"/>
          </a:xfrm>
          <a:prstGeom prst="rect">
            <a:avLst/>
          </a:prstGeom>
        </p:spPr>
      </p:pic>
    </p:spTree>
    <p:extLst>
      <p:ext uri="{BB962C8B-B14F-4D97-AF65-F5344CB8AC3E}">
        <p14:creationId xmlns:p14="http://schemas.microsoft.com/office/powerpoint/2010/main" val="3420943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26826</TotalTime>
  <Words>8622</Words>
  <Application>Microsoft Macintosh PowerPoint</Application>
  <PresentationFormat>On-screen Show (4:3)</PresentationFormat>
  <Paragraphs>603</Paragraphs>
  <Slides>154</Slides>
  <Notes>107</Notes>
  <HiddenSlides>0</HiddenSlides>
  <MMClips>0</MMClips>
  <ScaleCrop>false</ScaleCrop>
  <HeadingPairs>
    <vt:vector size="4" baseType="variant">
      <vt:variant>
        <vt:lpstr>Theme</vt:lpstr>
      </vt:variant>
      <vt:variant>
        <vt:i4>1</vt:i4>
      </vt:variant>
      <vt:variant>
        <vt:lpstr>Slide Titles</vt:lpstr>
      </vt:variant>
      <vt:variant>
        <vt:i4>154</vt:i4>
      </vt:variant>
    </vt:vector>
  </HeadingPairs>
  <TitlesOfParts>
    <vt:vector size="1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Lekic  LVFs</dc:subject>
  <dc:creator>Don Anderson</dc:creator>
  <cp:keywords/>
  <dc:description/>
  <cp:lastModifiedBy>Don Anderson</cp:lastModifiedBy>
  <cp:revision>178</cp:revision>
  <dcterms:created xsi:type="dcterms:W3CDTF">2013-04-28T22:35:02Z</dcterms:created>
  <dcterms:modified xsi:type="dcterms:W3CDTF">2014-04-12T14:11:54Z</dcterms:modified>
  <cp:category/>
</cp:coreProperties>
</file>